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18"/>
  </p:notesMasterIdLst>
  <p:handoutMasterIdLst>
    <p:handoutMasterId r:id="rId19"/>
  </p:handoutMasterIdLst>
  <p:sldIdLst>
    <p:sldId id="256" r:id="rId2"/>
    <p:sldId id="257" r:id="rId3"/>
    <p:sldId id="258" r:id="rId4"/>
    <p:sldId id="268" r:id="rId5"/>
    <p:sldId id="266" r:id="rId6"/>
    <p:sldId id="267" r:id="rId7"/>
    <p:sldId id="259" r:id="rId8"/>
    <p:sldId id="265" r:id="rId9"/>
    <p:sldId id="264" r:id="rId10"/>
    <p:sldId id="272" r:id="rId11"/>
    <p:sldId id="261" r:id="rId12"/>
    <p:sldId id="263" r:id="rId13"/>
    <p:sldId id="269" r:id="rId14"/>
    <p:sldId id="270" r:id="rId15"/>
    <p:sldId id="273" r:id="rId16"/>
    <p:sldId id="271" r:id="rId1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64" d="100"/>
          <a:sy n="64" d="100"/>
        </p:scale>
        <p:origin x="1566" y="78"/>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5A414C8-333D-44E3-8A88-E3B08D5957C3}" type="datetimeFigureOut">
              <a:rPr lang="en-US" smtClean="0"/>
              <a:pPr/>
              <a:t>12/7/2019</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91C0A611-6DA3-4E89-A8BC-AFF6E761A63A}" type="slidenum">
              <a:rPr lang="en-US" smtClean="0"/>
              <a:pPr/>
              <a:t>‹#›</a:t>
            </a:fld>
            <a:endParaRPr lang="en-US"/>
          </a:p>
        </p:txBody>
      </p:sp>
    </p:spTree>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24E5681-419A-4C48-8420-63BF4CC61D0F}" type="datetimeFigureOut">
              <a:rPr lang="en-US" smtClean="0"/>
              <a:pPr/>
              <a:t>12/7/2019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690035C-8709-4CF6-8148-0D6C9E9BB189}" type="slidenum">
              <a:rPr lang="en-US" smtClean="0"/>
              <a:pPr/>
              <a:t>‹#›</a:t>
            </a:fld>
            <a:endParaRPr lang="en-US"/>
          </a:p>
        </p:txBody>
      </p:sp>
    </p:spTree>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690035C-8709-4CF6-8148-0D6C9E9BB189}" type="slidenum">
              <a:rPr lang="en-US" smtClean="0"/>
              <a:pPr/>
              <a:t>1</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B690035C-8709-4CF6-8148-0D6C9E9BB189}" type="slidenum">
              <a:rPr lang="en-US" smtClean="0"/>
              <a:pPr/>
              <a:t>2</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551FB552-CD58-478C-8E4B-45FFE19959DF}" type="datetime1">
              <a:rPr lang="en-US" smtClean="0"/>
              <a:pPr/>
              <a:t>12/7/2019</a:t>
            </a:fld>
            <a:endParaRPr lang="en-US"/>
          </a:p>
        </p:txBody>
      </p:sp>
      <p:sp>
        <p:nvSpPr>
          <p:cNvPr id="5" name="Footer Placeholder 4"/>
          <p:cNvSpPr>
            <a:spLocks noGrp="1"/>
          </p:cNvSpPr>
          <p:nvPr>
            <p:ph type="ftr" sz="quarter" idx="11"/>
          </p:nvPr>
        </p:nvSpPr>
        <p:spPr/>
        <p:txBody>
          <a:bodyPr/>
          <a:lstStyle/>
          <a:p>
            <a:r>
              <a:rPr lang="en-US"/>
              <a:t>Prof. Sukanya Roy, UEMK                       Cryptography &amp; Network Security</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FB3612B-88A7-48A5-853A-E7A9BC7A04D1}" type="datetime1">
              <a:rPr lang="en-US" smtClean="0"/>
              <a:pPr/>
              <a:t>12/7/2019</a:t>
            </a:fld>
            <a:endParaRPr lang="en-US"/>
          </a:p>
        </p:txBody>
      </p:sp>
      <p:sp>
        <p:nvSpPr>
          <p:cNvPr id="5" name="Footer Placeholder 4"/>
          <p:cNvSpPr>
            <a:spLocks noGrp="1"/>
          </p:cNvSpPr>
          <p:nvPr>
            <p:ph type="ftr" sz="quarter" idx="11"/>
          </p:nvPr>
        </p:nvSpPr>
        <p:spPr/>
        <p:txBody>
          <a:bodyPr/>
          <a:lstStyle/>
          <a:p>
            <a:r>
              <a:rPr lang="en-US"/>
              <a:t>Prof. Sukanya Roy, UEMK                       Cryptography &amp; Network Security</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3F201B0-ECF5-4AE8-AF4C-4AAB05ACA369}" type="datetime1">
              <a:rPr lang="en-US" smtClean="0"/>
              <a:pPr/>
              <a:t>12/7/2019</a:t>
            </a:fld>
            <a:endParaRPr lang="en-US"/>
          </a:p>
        </p:txBody>
      </p:sp>
      <p:sp>
        <p:nvSpPr>
          <p:cNvPr id="5" name="Footer Placeholder 4"/>
          <p:cNvSpPr>
            <a:spLocks noGrp="1"/>
          </p:cNvSpPr>
          <p:nvPr>
            <p:ph type="ftr" sz="quarter" idx="11"/>
          </p:nvPr>
        </p:nvSpPr>
        <p:spPr/>
        <p:txBody>
          <a:bodyPr/>
          <a:lstStyle/>
          <a:p>
            <a:r>
              <a:rPr lang="en-US"/>
              <a:t>Prof. Sukanya Roy, UEMK                       Cryptography &amp; Network Security</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1C980D6-EB6A-4866-9D0A-C1EA923AD544}" type="datetime1">
              <a:rPr lang="en-US" smtClean="0"/>
              <a:pPr/>
              <a:t>12/7/2019</a:t>
            </a:fld>
            <a:endParaRPr lang="en-US"/>
          </a:p>
        </p:txBody>
      </p:sp>
      <p:sp>
        <p:nvSpPr>
          <p:cNvPr id="5" name="Footer Placeholder 4"/>
          <p:cNvSpPr>
            <a:spLocks noGrp="1"/>
          </p:cNvSpPr>
          <p:nvPr>
            <p:ph type="ftr" sz="quarter" idx="11"/>
          </p:nvPr>
        </p:nvSpPr>
        <p:spPr/>
        <p:txBody>
          <a:bodyPr/>
          <a:lstStyle/>
          <a:p>
            <a:r>
              <a:rPr lang="en-US"/>
              <a:t>Prof. Sukanya Roy, UEMK                       Cryptography &amp; Network Security</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258EF01-3B8D-4D5C-8322-2C48445861A3}" type="datetime1">
              <a:rPr lang="en-US" smtClean="0"/>
              <a:pPr/>
              <a:t>12/7/2019</a:t>
            </a:fld>
            <a:endParaRPr lang="en-US"/>
          </a:p>
        </p:txBody>
      </p:sp>
      <p:sp>
        <p:nvSpPr>
          <p:cNvPr id="5" name="Footer Placeholder 4"/>
          <p:cNvSpPr>
            <a:spLocks noGrp="1"/>
          </p:cNvSpPr>
          <p:nvPr>
            <p:ph type="ftr" sz="quarter" idx="11"/>
          </p:nvPr>
        </p:nvSpPr>
        <p:spPr/>
        <p:txBody>
          <a:bodyPr/>
          <a:lstStyle/>
          <a:p>
            <a:r>
              <a:rPr lang="en-US"/>
              <a:t>Prof. Sukanya Roy, UEMK                       Cryptography &amp; Network Security</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586FF23-E37E-4366-8DA3-F38206E6EA83}" type="datetime1">
              <a:rPr lang="en-US" smtClean="0"/>
              <a:pPr/>
              <a:t>12/7/2019</a:t>
            </a:fld>
            <a:endParaRPr lang="en-US"/>
          </a:p>
        </p:txBody>
      </p:sp>
      <p:sp>
        <p:nvSpPr>
          <p:cNvPr id="6" name="Footer Placeholder 5"/>
          <p:cNvSpPr>
            <a:spLocks noGrp="1"/>
          </p:cNvSpPr>
          <p:nvPr>
            <p:ph type="ftr" sz="quarter" idx="11"/>
          </p:nvPr>
        </p:nvSpPr>
        <p:spPr/>
        <p:txBody>
          <a:bodyPr/>
          <a:lstStyle/>
          <a:p>
            <a:r>
              <a:rPr lang="en-US"/>
              <a:t>Prof. Sukanya Roy, UEMK                       Cryptography &amp; Network Security</a:t>
            </a:r>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3A6B359-9850-4451-B2D6-1F5EF13824E1}" type="datetime1">
              <a:rPr lang="en-US" smtClean="0"/>
              <a:pPr/>
              <a:t>12/7/2019</a:t>
            </a:fld>
            <a:endParaRPr lang="en-US"/>
          </a:p>
        </p:txBody>
      </p:sp>
      <p:sp>
        <p:nvSpPr>
          <p:cNvPr id="8" name="Footer Placeholder 7"/>
          <p:cNvSpPr>
            <a:spLocks noGrp="1"/>
          </p:cNvSpPr>
          <p:nvPr>
            <p:ph type="ftr" sz="quarter" idx="11"/>
          </p:nvPr>
        </p:nvSpPr>
        <p:spPr/>
        <p:txBody>
          <a:bodyPr/>
          <a:lstStyle/>
          <a:p>
            <a:r>
              <a:rPr lang="en-US"/>
              <a:t>Prof. Sukanya Roy, UEMK                       Cryptography &amp; Network Security</a:t>
            </a:r>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A6FF07E-DA05-4C02-97C0-4124B6EC6A39}" type="datetime1">
              <a:rPr lang="en-US" smtClean="0"/>
              <a:pPr/>
              <a:t>12/7/2019</a:t>
            </a:fld>
            <a:endParaRPr lang="en-US"/>
          </a:p>
        </p:txBody>
      </p:sp>
      <p:sp>
        <p:nvSpPr>
          <p:cNvPr id="4" name="Footer Placeholder 3"/>
          <p:cNvSpPr>
            <a:spLocks noGrp="1"/>
          </p:cNvSpPr>
          <p:nvPr>
            <p:ph type="ftr" sz="quarter" idx="11"/>
          </p:nvPr>
        </p:nvSpPr>
        <p:spPr/>
        <p:txBody>
          <a:bodyPr/>
          <a:lstStyle/>
          <a:p>
            <a:r>
              <a:rPr lang="en-US"/>
              <a:t>Prof. Sukanya Roy, UEMK                       Cryptography &amp; Network Security</a:t>
            </a:r>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035F92A-D0B3-4C1F-9ED7-AE5D99CD104D}" type="datetime1">
              <a:rPr lang="en-US" smtClean="0"/>
              <a:pPr/>
              <a:t>12/7/2019</a:t>
            </a:fld>
            <a:endParaRPr lang="en-US"/>
          </a:p>
        </p:txBody>
      </p:sp>
      <p:sp>
        <p:nvSpPr>
          <p:cNvPr id="3" name="Footer Placeholder 2"/>
          <p:cNvSpPr>
            <a:spLocks noGrp="1"/>
          </p:cNvSpPr>
          <p:nvPr>
            <p:ph type="ftr" sz="quarter" idx="11"/>
          </p:nvPr>
        </p:nvSpPr>
        <p:spPr/>
        <p:txBody>
          <a:bodyPr/>
          <a:lstStyle/>
          <a:p>
            <a:r>
              <a:rPr lang="en-US"/>
              <a:t>Prof. Sukanya Roy, UEMK                       Cryptography &amp; Network Security</a:t>
            </a:r>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9741B6F-A047-49F8-891D-5C397D4FF59C}" type="datetime1">
              <a:rPr lang="en-US" smtClean="0"/>
              <a:pPr/>
              <a:t>12/7/2019</a:t>
            </a:fld>
            <a:endParaRPr lang="en-US"/>
          </a:p>
        </p:txBody>
      </p:sp>
      <p:sp>
        <p:nvSpPr>
          <p:cNvPr id="6" name="Footer Placeholder 5"/>
          <p:cNvSpPr>
            <a:spLocks noGrp="1"/>
          </p:cNvSpPr>
          <p:nvPr>
            <p:ph type="ftr" sz="quarter" idx="11"/>
          </p:nvPr>
        </p:nvSpPr>
        <p:spPr/>
        <p:txBody>
          <a:bodyPr/>
          <a:lstStyle/>
          <a:p>
            <a:r>
              <a:rPr lang="en-US"/>
              <a:t>Prof. Sukanya Roy, UEMK                       Cryptography &amp; Network Security</a:t>
            </a:r>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6C0D318-2BB7-439A-AC62-3D2D2F69D5C4}" type="datetime1">
              <a:rPr lang="en-US" smtClean="0"/>
              <a:pPr/>
              <a:t>12/7/2019</a:t>
            </a:fld>
            <a:endParaRPr lang="en-US"/>
          </a:p>
        </p:txBody>
      </p:sp>
      <p:sp>
        <p:nvSpPr>
          <p:cNvPr id="6" name="Footer Placeholder 5"/>
          <p:cNvSpPr>
            <a:spLocks noGrp="1"/>
          </p:cNvSpPr>
          <p:nvPr>
            <p:ph type="ftr" sz="quarter" idx="11"/>
          </p:nvPr>
        </p:nvSpPr>
        <p:spPr/>
        <p:txBody>
          <a:bodyPr/>
          <a:lstStyle/>
          <a:p>
            <a:r>
              <a:rPr lang="en-US"/>
              <a:t>Prof. Sukanya Roy, UEMK                       Cryptography &amp; Network Security</a:t>
            </a:r>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1EBCAEF-01E4-46F2-A7C4-37C8570A0E99}" type="datetime1">
              <a:rPr lang="en-US" smtClean="0"/>
              <a:pPr/>
              <a:t>12/7/2019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Prof. Sukanya Roy, UEMK                       Cryptography &amp; Network Security</a:t>
            </a: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descr="http://www.sciencemag.org/sites/default/files/styles/article_main_large/public/images/sn-cryptography_0.jpg?itok=_Ka63jqk"/>
          <p:cNvPicPr>
            <a:picLocks noChangeAspect="1" noChangeArrowheads="1"/>
          </p:cNvPicPr>
          <p:nvPr/>
        </p:nvPicPr>
        <p:blipFill>
          <a:blip r:embed="rId3"/>
          <a:srcRect r="18125"/>
          <a:stretch>
            <a:fillRect/>
          </a:stretch>
        </p:blipFill>
        <p:spPr bwMode="auto">
          <a:xfrm>
            <a:off x="-61807" y="0"/>
            <a:ext cx="9205807" cy="6858000"/>
          </a:xfrm>
          <a:prstGeom prst="rect">
            <a:avLst/>
          </a:prstGeom>
          <a:noFill/>
        </p:spPr>
      </p:pic>
      <p:sp>
        <p:nvSpPr>
          <p:cNvPr id="2" name="Title 1"/>
          <p:cNvSpPr>
            <a:spLocks noGrp="1"/>
          </p:cNvSpPr>
          <p:nvPr>
            <p:ph type="ctrTitle"/>
          </p:nvPr>
        </p:nvSpPr>
        <p:spPr>
          <a:xfrm>
            <a:off x="5334000" y="0"/>
            <a:ext cx="3810000" cy="2209800"/>
          </a:xfrm>
        </p:spPr>
        <p:txBody>
          <a:bodyPr>
            <a:normAutofit fontScale="90000"/>
          </a:bodyPr>
          <a:lstStyle/>
          <a:p>
            <a:r>
              <a:rPr lang="en-US" dirty="0">
                <a:solidFill>
                  <a:schemeClr val="bg1"/>
                </a:solidFill>
              </a:rPr>
              <a:t>Cryptography </a:t>
            </a:r>
            <a:br>
              <a:rPr lang="en-US" dirty="0">
                <a:solidFill>
                  <a:schemeClr val="bg1"/>
                </a:solidFill>
              </a:rPr>
            </a:br>
            <a:r>
              <a:rPr lang="en-US" dirty="0">
                <a:solidFill>
                  <a:schemeClr val="bg1"/>
                </a:solidFill>
              </a:rPr>
              <a:t>&amp; </a:t>
            </a:r>
            <a:br>
              <a:rPr lang="en-US" dirty="0">
                <a:solidFill>
                  <a:schemeClr val="bg1"/>
                </a:solidFill>
              </a:rPr>
            </a:br>
            <a:r>
              <a:rPr lang="en-US" dirty="0">
                <a:solidFill>
                  <a:schemeClr val="bg1"/>
                </a:solidFill>
              </a:rPr>
              <a:t>Network Security</a:t>
            </a:r>
          </a:p>
        </p:txBody>
      </p:sp>
      <p:sp>
        <p:nvSpPr>
          <p:cNvPr id="3" name="Subtitle 2"/>
          <p:cNvSpPr>
            <a:spLocks noGrp="1"/>
          </p:cNvSpPr>
          <p:nvPr>
            <p:ph type="subTitle" idx="1"/>
          </p:nvPr>
        </p:nvSpPr>
        <p:spPr>
          <a:xfrm>
            <a:off x="0" y="4038600"/>
            <a:ext cx="7086600" cy="2819400"/>
          </a:xfrm>
        </p:spPr>
        <p:txBody>
          <a:bodyPr>
            <a:normAutofit fontScale="92500" lnSpcReduction="10000"/>
          </a:bodyPr>
          <a:lstStyle/>
          <a:p>
            <a:pPr algn="l"/>
            <a:r>
              <a:rPr lang="en-US" sz="3900" b="1" dirty="0">
                <a:solidFill>
                  <a:schemeClr val="tx2">
                    <a:lumMod val="60000"/>
                    <a:lumOff val="40000"/>
                  </a:schemeClr>
                </a:solidFill>
              </a:rPr>
              <a:t>Lecture Slide 1</a:t>
            </a:r>
          </a:p>
          <a:p>
            <a:pPr algn="l"/>
            <a:endParaRPr lang="en-US" sz="3900" b="1" i="1" dirty="0">
              <a:solidFill>
                <a:schemeClr val="tx2">
                  <a:lumMod val="60000"/>
                  <a:lumOff val="40000"/>
                </a:schemeClr>
              </a:solidFill>
            </a:endParaRPr>
          </a:p>
          <a:p>
            <a:pPr algn="l"/>
            <a:r>
              <a:rPr lang="en-US" dirty="0">
                <a:solidFill>
                  <a:schemeClr val="bg1"/>
                </a:solidFill>
              </a:rPr>
              <a:t>CSE Department</a:t>
            </a:r>
          </a:p>
          <a:p>
            <a:pPr algn="l"/>
            <a:r>
              <a:rPr lang="en-US" dirty="0">
                <a:solidFill>
                  <a:schemeClr val="bg1"/>
                </a:solidFill>
              </a:rPr>
              <a:t>University of Engineering &amp; Management, Kolkata</a:t>
            </a:r>
          </a:p>
        </p:txBody>
      </p:sp>
      <p:pic>
        <p:nvPicPr>
          <p:cNvPr id="1026" name="Picture 2" descr="UEM_New_Logo_05-04-2018"/>
          <p:cNvPicPr>
            <a:picLocks noChangeAspect="1" noChangeArrowheads="1"/>
          </p:cNvPicPr>
          <p:nvPr/>
        </p:nvPicPr>
        <p:blipFill>
          <a:blip r:embed="rId4"/>
          <a:srcRect l="4412" t="18953" r="2941" b="23646"/>
          <a:stretch>
            <a:fillRect/>
          </a:stretch>
        </p:blipFill>
        <p:spPr bwMode="auto">
          <a:xfrm>
            <a:off x="0" y="0"/>
            <a:ext cx="1725524" cy="1295400"/>
          </a:xfrm>
          <a:prstGeom prst="rect">
            <a:avLst/>
          </a:prstGeom>
          <a:noFill/>
          <a:ln w="9525">
            <a:noFill/>
            <a:miter lim="800000"/>
            <a:headEnd/>
            <a:tailEnd/>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Security Mechanism</a:t>
            </a:r>
          </a:p>
        </p:txBody>
      </p:sp>
      <p:sp>
        <p:nvSpPr>
          <p:cNvPr id="3" name="Content Placeholder 2"/>
          <p:cNvSpPr>
            <a:spLocks noGrp="1"/>
          </p:cNvSpPr>
          <p:nvPr>
            <p:ph idx="1"/>
          </p:nvPr>
        </p:nvSpPr>
        <p:spPr/>
        <p:txBody>
          <a:bodyPr>
            <a:normAutofit fontScale="92500" lnSpcReduction="10000"/>
          </a:bodyPr>
          <a:lstStyle/>
          <a:p>
            <a:pPr algn="just"/>
            <a:r>
              <a:rPr lang="en-US" dirty="0"/>
              <a:t>One of the most specific security mechanisms in use is cryptographic techniques. Encryption or encryption-like transformations of information are the most common means of providing security. Some of the mechanisms are</a:t>
            </a:r>
          </a:p>
          <a:p>
            <a:pPr algn="just"/>
            <a:endParaRPr lang="en-US" dirty="0"/>
          </a:p>
          <a:p>
            <a:pPr algn="just"/>
            <a:r>
              <a:rPr lang="en-US" b="1" dirty="0" err="1"/>
              <a:t>Encipherment</a:t>
            </a:r>
            <a:endParaRPr lang="en-US" dirty="0"/>
          </a:p>
          <a:p>
            <a:pPr lvl="0" algn="just"/>
            <a:r>
              <a:rPr lang="en-US" b="1" dirty="0"/>
              <a:t>Digital Signature </a:t>
            </a:r>
            <a:endParaRPr lang="en-US" dirty="0"/>
          </a:p>
          <a:p>
            <a:pPr lvl="0" algn="just"/>
            <a:r>
              <a:rPr lang="en-US" b="1" dirty="0"/>
              <a:t>Access Control</a:t>
            </a:r>
            <a:endParaRPr lang="en-US" dirty="0"/>
          </a:p>
          <a:p>
            <a:pPr algn="just"/>
            <a:endParaRPr lang="en-US" dirty="0"/>
          </a:p>
        </p:txBody>
      </p:sp>
      <p:sp>
        <p:nvSpPr>
          <p:cNvPr id="4" name="Date Placeholder 3"/>
          <p:cNvSpPr>
            <a:spLocks noGrp="1"/>
          </p:cNvSpPr>
          <p:nvPr>
            <p:ph type="dt" sz="half" idx="10"/>
          </p:nvPr>
        </p:nvSpPr>
        <p:spPr/>
        <p:txBody>
          <a:bodyPr/>
          <a:lstStyle/>
          <a:p>
            <a:fld id="{81C980D6-EB6A-4866-9D0A-C1EA923AD544}" type="datetime1">
              <a:rPr lang="en-US" smtClean="0">
                <a:solidFill>
                  <a:schemeClr val="tx1"/>
                </a:solidFill>
              </a:rPr>
              <a:pPr/>
              <a:t>12/7/2019</a:t>
            </a:fld>
            <a:endParaRPr lang="en-US" dirty="0">
              <a:solidFill>
                <a:schemeClr val="tx1"/>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schemeClr val="tx1"/>
                </a:solidFill>
              </a:rPr>
              <a:pPr/>
              <a:t>10</a:t>
            </a:fld>
            <a:endParaRPr lang="en-US" dirty="0">
              <a:solidFill>
                <a:schemeClr val="tx1"/>
              </a:solidFill>
            </a:endParaRPr>
          </a:p>
        </p:txBody>
      </p:sp>
      <p:pic>
        <p:nvPicPr>
          <p:cNvPr id="8" name="Picture 7" descr="http://www.hldataprotection.com/files/2014/04/shutterstock_90426139.jpg"/>
          <p:cNvPicPr/>
          <p:nvPr/>
        </p:nvPicPr>
        <p:blipFill>
          <a:blip r:embed="rId2" cstate="print"/>
          <a:srcRect t="4808" b="27644"/>
          <a:stretch>
            <a:fillRect/>
          </a:stretch>
        </p:blipFill>
        <p:spPr bwMode="auto">
          <a:xfrm>
            <a:off x="5991225" y="3581400"/>
            <a:ext cx="3152775" cy="2676525"/>
          </a:xfrm>
          <a:prstGeom prst="rect">
            <a:avLst/>
          </a:prstGeom>
          <a:ln>
            <a:noFill/>
          </a:ln>
          <a:effectLst>
            <a:softEdge rad="112500"/>
          </a:effec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60" name="Picture 4" descr="https://cdn.lynda.com/course/520232/520232-636216198580196243-16x9.jpg"/>
          <p:cNvPicPr>
            <a:picLocks noChangeAspect="1" noChangeArrowheads="1"/>
          </p:cNvPicPr>
          <p:nvPr/>
        </p:nvPicPr>
        <p:blipFill>
          <a:blip r:embed="rId2" cstate="print"/>
          <a:srcRect/>
          <a:stretch>
            <a:fillRect/>
          </a:stretch>
        </p:blipFill>
        <p:spPr bwMode="auto">
          <a:xfrm>
            <a:off x="4673600" y="0"/>
            <a:ext cx="4470400" cy="3352800"/>
          </a:xfrm>
          <a:prstGeom prst="rect">
            <a:avLst/>
          </a:prstGeom>
          <a:ln>
            <a:noFill/>
          </a:ln>
          <a:effectLst>
            <a:softEdge rad="112500"/>
          </a:effectLst>
        </p:spPr>
      </p:pic>
      <p:sp>
        <p:nvSpPr>
          <p:cNvPr id="2" name="Title 1"/>
          <p:cNvSpPr>
            <a:spLocks noGrp="1"/>
          </p:cNvSpPr>
          <p:nvPr>
            <p:ph type="title"/>
          </p:nvPr>
        </p:nvSpPr>
        <p:spPr>
          <a:xfrm>
            <a:off x="381000" y="0"/>
            <a:ext cx="8229600" cy="1143000"/>
          </a:xfrm>
        </p:spPr>
        <p:txBody>
          <a:bodyPr>
            <a:normAutofit/>
          </a:bodyPr>
          <a:lstStyle/>
          <a:p>
            <a:r>
              <a:rPr lang="en-US" b="1" dirty="0"/>
              <a:t>Security Services</a:t>
            </a:r>
            <a:endParaRPr lang="en-US" dirty="0"/>
          </a:p>
        </p:txBody>
      </p:sp>
      <p:sp>
        <p:nvSpPr>
          <p:cNvPr id="3" name="Content Placeholder 2"/>
          <p:cNvSpPr>
            <a:spLocks noGrp="1"/>
          </p:cNvSpPr>
          <p:nvPr>
            <p:ph idx="1"/>
          </p:nvPr>
        </p:nvSpPr>
        <p:spPr>
          <a:xfrm>
            <a:off x="228600" y="1371600"/>
            <a:ext cx="8686800" cy="5257800"/>
          </a:xfrm>
        </p:spPr>
        <p:txBody>
          <a:bodyPr>
            <a:normAutofit fontScale="62500" lnSpcReduction="20000"/>
          </a:bodyPr>
          <a:lstStyle/>
          <a:p>
            <a:pPr algn="just"/>
            <a:r>
              <a:rPr lang="en-US" b="1" dirty="0"/>
              <a:t>Confidentiality: Ensures that the information in a computer system a n d transmitted information are accessible only for reading by authorized parties.</a:t>
            </a:r>
          </a:p>
          <a:p>
            <a:pPr algn="just">
              <a:buNone/>
            </a:pPr>
            <a:r>
              <a:rPr lang="en-US" b="1" dirty="0"/>
              <a:t> </a:t>
            </a:r>
          </a:p>
          <a:p>
            <a:pPr algn="just"/>
            <a:r>
              <a:rPr lang="en-US" b="1" dirty="0"/>
              <a:t>Authentication: Ensures that the origin of a message or electronic document is correctly identified, with an assurance that the identity is not false.</a:t>
            </a:r>
          </a:p>
          <a:p>
            <a:pPr algn="just">
              <a:buNone/>
            </a:pPr>
            <a:r>
              <a:rPr lang="en-US" b="1" dirty="0"/>
              <a:t> </a:t>
            </a:r>
          </a:p>
          <a:p>
            <a:pPr algn="just"/>
            <a:r>
              <a:rPr lang="en-US" b="1" dirty="0"/>
              <a:t>Integrity: Ensures that only authorized parties are able to modify computer system assets and transmitted information. </a:t>
            </a:r>
          </a:p>
          <a:p>
            <a:pPr algn="just">
              <a:buNone/>
            </a:pPr>
            <a:r>
              <a:rPr lang="en-US" b="1" dirty="0"/>
              <a:t> </a:t>
            </a:r>
          </a:p>
          <a:p>
            <a:pPr algn="just"/>
            <a:r>
              <a:rPr lang="en-US" b="1" dirty="0"/>
              <a:t>Non repudiation: Requires that neither the sender nor the receiver of a message be able to deny the transmission.</a:t>
            </a:r>
          </a:p>
          <a:p>
            <a:pPr algn="just">
              <a:buNone/>
            </a:pPr>
            <a:r>
              <a:rPr lang="en-US" b="1" dirty="0"/>
              <a:t> </a:t>
            </a:r>
          </a:p>
          <a:p>
            <a:pPr algn="just"/>
            <a:r>
              <a:rPr lang="en-US" b="1" dirty="0"/>
              <a:t>Access control: Requires that access to information resources may be controlled by or the target system.</a:t>
            </a:r>
          </a:p>
          <a:p>
            <a:pPr algn="just">
              <a:buNone/>
            </a:pPr>
            <a:endParaRPr lang="en-US" b="1" dirty="0"/>
          </a:p>
          <a:p>
            <a:pPr algn="just"/>
            <a:r>
              <a:rPr lang="en-US" b="1" dirty="0"/>
              <a:t>Availability: Requires that computer system assets be available to authorized parties when needed.</a:t>
            </a:r>
          </a:p>
        </p:txBody>
      </p:sp>
      <p:sp>
        <p:nvSpPr>
          <p:cNvPr id="11" name="Slide Number Placeholder 10"/>
          <p:cNvSpPr>
            <a:spLocks noGrp="1"/>
          </p:cNvSpPr>
          <p:nvPr>
            <p:ph type="sldNum" sz="quarter" idx="12"/>
          </p:nvPr>
        </p:nvSpPr>
        <p:spPr/>
        <p:txBody>
          <a:bodyPr/>
          <a:lstStyle/>
          <a:p>
            <a:fld id="{B6F15528-21DE-4FAA-801E-634DDDAF4B2B}" type="slidenum">
              <a:rPr lang="en-US" smtClean="0">
                <a:solidFill>
                  <a:schemeClr val="tx1"/>
                </a:solidFill>
              </a:rPr>
              <a:pPr/>
              <a:t>11</a:t>
            </a:fld>
            <a:endParaRPr lang="en-US" dirty="0">
              <a:solidFill>
                <a:schemeClr val="tx1"/>
              </a:solidFill>
            </a:endParaRPr>
          </a:p>
        </p:txBody>
      </p:sp>
      <p:sp>
        <p:nvSpPr>
          <p:cNvPr id="12" name="Date Placeholder 11"/>
          <p:cNvSpPr>
            <a:spLocks noGrp="1"/>
          </p:cNvSpPr>
          <p:nvPr>
            <p:ph type="dt" sz="half" idx="10"/>
          </p:nvPr>
        </p:nvSpPr>
        <p:spPr/>
        <p:txBody>
          <a:bodyPr/>
          <a:lstStyle/>
          <a:p>
            <a:fld id="{8B860032-7B90-44F1-8D35-2CAF72A5C9CD}" type="datetime1">
              <a:rPr lang="en-US" smtClean="0">
                <a:solidFill>
                  <a:schemeClr val="tx1"/>
                </a:solidFill>
              </a:rPr>
              <a:pPr/>
              <a:t>12/7/2019</a:t>
            </a:fld>
            <a:endParaRPr lang="en-US" dirty="0">
              <a:solidFill>
                <a:schemeClr val="tx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Picture 2" descr="https://www.aisn.net/wp-content/uploads/Information-security-program-625x446.png"/>
          <p:cNvPicPr>
            <a:picLocks noChangeAspect="1" noChangeArrowheads="1"/>
          </p:cNvPicPr>
          <p:nvPr/>
        </p:nvPicPr>
        <p:blipFill>
          <a:blip r:embed="rId2"/>
          <a:srcRect/>
          <a:stretch>
            <a:fillRect/>
          </a:stretch>
        </p:blipFill>
        <p:spPr bwMode="auto">
          <a:xfrm>
            <a:off x="0" y="1219200"/>
            <a:ext cx="9144000" cy="5638800"/>
          </a:xfrm>
          <a:prstGeom prst="rect">
            <a:avLst/>
          </a:prstGeom>
          <a:noFill/>
        </p:spPr>
      </p:pic>
      <p:sp>
        <p:nvSpPr>
          <p:cNvPr id="2" name="Title 1"/>
          <p:cNvSpPr>
            <a:spLocks noGrp="1"/>
          </p:cNvSpPr>
          <p:nvPr>
            <p:ph type="title"/>
          </p:nvPr>
        </p:nvSpPr>
        <p:spPr>
          <a:xfrm>
            <a:off x="381000" y="0"/>
            <a:ext cx="8229600" cy="1143000"/>
          </a:xfrm>
        </p:spPr>
        <p:txBody>
          <a:bodyPr/>
          <a:lstStyle/>
          <a:p>
            <a:r>
              <a:rPr lang="en-US" b="1" dirty="0"/>
              <a:t>3 Pillars of Security </a:t>
            </a:r>
          </a:p>
        </p:txBody>
      </p:sp>
      <p:sp>
        <p:nvSpPr>
          <p:cNvPr id="10" name="Slide Number Placeholder 9"/>
          <p:cNvSpPr>
            <a:spLocks noGrp="1"/>
          </p:cNvSpPr>
          <p:nvPr>
            <p:ph type="sldNum" sz="quarter" idx="12"/>
          </p:nvPr>
        </p:nvSpPr>
        <p:spPr/>
        <p:txBody>
          <a:bodyPr/>
          <a:lstStyle/>
          <a:p>
            <a:fld id="{B6F15528-21DE-4FAA-801E-634DDDAF4B2B}" type="slidenum">
              <a:rPr lang="en-US" smtClean="0">
                <a:solidFill>
                  <a:schemeClr val="tx1"/>
                </a:solidFill>
              </a:rPr>
              <a:pPr/>
              <a:t>12</a:t>
            </a:fld>
            <a:endParaRPr lang="en-US" dirty="0">
              <a:solidFill>
                <a:schemeClr val="tx1"/>
              </a:solidFill>
            </a:endParaRPr>
          </a:p>
        </p:txBody>
      </p:sp>
      <p:sp>
        <p:nvSpPr>
          <p:cNvPr id="11" name="Date Placeholder 10"/>
          <p:cNvSpPr>
            <a:spLocks noGrp="1"/>
          </p:cNvSpPr>
          <p:nvPr>
            <p:ph type="dt" sz="half" idx="10"/>
          </p:nvPr>
        </p:nvSpPr>
        <p:spPr/>
        <p:txBody>
          <a:bodyPr/>
          <a:lstStyle/>
          <a:p>
            <a:fld id="{62EA40FD-4AD2-41AB-8F04-CB2E3B0CB5A1}" type="datetime1">
              <a:rPr lang="en-US" smtClean="0">
                <a:solidFill>
                  <a:schemeClr val="tx1"/>
                </a:solidFill>
              </a:rPr>
              <a:pPr/>
              <a:t>12/7/2019</a:t>
            </a:fld>
            <a:endParaRPr lang="en-US" dirty="0">
              <a:solidFill>
                <a:schemeClr val="tx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4495800" cy="1143000"/>
          </a:xfrm>
        </p:spPr>
        <p:txBody>
          <a:bodyPr/>
          <a:lstStyle/>
          <a:p>
            <a:r>
              <a:rPr lang="en-US" b="1" dirty="0"/>
              <a:t>Cryptography</a:t>
            </a:r>
          </a:p>
        </p:txBody>
      </p:sp>
      <p:sp>
        <p:nvSpPr>
          <p:cNvPr id="3" name="Date Placeholder 2"/>
          <p:cNvSpPr>
            <a:spLocks noGrp="1"/>
          </p:cNvSpPr>
          <p:nvPr>
            <p:ph type="dt" sz="half" idx="10"/>
          </p:nvPr>
        </p:nvSpPr>
        <p:spPr/>
        <p:txBody>
          <a:bodyPr/>
          <a:lstStyle/>
          <a:p>
            <a:fld id="{9832E6E8-2F63-4703-8283-0AD37F2ABB7A}" type="datetime1">
              <a:rPr lang="en-US" smtClean="0">
                <a:solidFill>
                  <a:schemeClr val="tx1"/>
                </a:solidFill>
              </a:rPr>
              <a:pPr/>
              <a:t>12/7/2019</a:t>
            </a:fld>
            <a:endParaRPr lang="en-US" dirty="0">
              <a:solidFill>
                <a:schemeClr val="tx1"/>
              </a:solidFill>
            </a:endParaRPr>
          </a:p>
        </p:txBody>
      </p:sp>
      <p:sp>
        <p:nvSpPr>
          <p:cNvPr id="5" name="Slide Number Placeholder 4"/>
          <p:cNvSpPr>
            <a:spLocks noGrp="1"/>
          </p:cNvSpPr>
          <p:nvPr>
            <p:ph type="sldNum" sz="quarter" idx="12"/>
          </p:nvPr>
        </p:nvSpPr>
        <p:spPr/>
        <p:txBody>
          <a:bodyPr/>
          <a:lstStyle/>
          <a:p>
            <a:fld id="{B6F15528-21DE-4FAA-801E-634DDDAF4B2B}" type="slidenum">
              <a:rPr lang="en-US" smtClean="0">
                <a:solidFill>
                  <a:schemeClr val="tx1"/>
                </a:solidFill>
              </a:rPr>
              <a:pPr/>
              <a:t>13</a:t>
            </a:fld>
            <a:endParaRPr lang="en-US" dirty="0">
              <a:solidFill>
                <a:schemeClr val="tx1"/>
              </a:solidFill>
            </a:endParaRPr>
          </a:p>
        </p:txBody>
      </p:sp>
      <p:sp>
        <p:nvSpPr>
          <p:cNvPr id="7" name="TextBox 6"/>
          <p:cNvSpPr txBox="1"/>
          <p:nvPr/>
        </p:nvSpPr>
        <p:spPr>
          <a:xfrm>
            <a:off x="1066800" y="1371600"/>
            <a:ext cx="3276600" cy="5016758"/>
          </a:xfrm>
          <a:prstGeom prst="rect">
            <a:avLst/>
          </a:prstGeom>
          <a:noFill/>
        </p:spPr>
        <p:txBody>
          <a:bodyPr wrap="square" rtlCol="0">
            <a:spAutoFit/>
          </a:bodyPr>
          <a:lstStyle/>
          <a:p>
            <a:pPr algn="just"/>
            <a:r>
              <a:rPr lang="en-US" sz="2000" dirty="0"/>
              <a:t>The art or science encompassing the principles and methods of transforming an</a:t>
            </a:r>
            <a:r>
              <a:rPr lang="en-US" sz="2000" b="1" dirty="0"/>
              <a:t> </a:t>
            </a:r>
            <a:r>
              <a:rPr lang="en-US" sz="2000" dirty="0"/>
              <a:t>intelligible message into one that is unintelligible, and then retransforming that message back to its original form.</a:t>
            </a:r>
          </a:p>
          <a:p>
            <a:pPr algn="just"/>
            <a:endParaRPr lang="en-US" sz="2000" dirty="0"/>
          </a:p>
          <a:p>
            <a:pPr algn="just"/>
            <a:r>
              <a:rPr lang="en-US" sz="2000" dirty="0"/>
              <a:t>In simple words, cryptography is used to transform a message which makes it more secure so that it can sustain in different attack prone areas.</a:t>
            </a:r>
          </a:p>
          <a:p>
            <a:pPr algn="just"/>
            <a:endParaRPr lang="en-US" sz="2000" dirty="0"/>
          </a:p>
        </p:txBody>
      </p:sp>
      <p:pic>
        <p:nvPicPr>
          <p:cNvPr id="31746" name="Picture 2"/>
          <p:cNvPicPr>
            <a:picLocks noChangeAspect="1" noChangeArrowheads="1"/>
          </p:cNvPicPr>
          <p:nvPr/>
        </p:nvPicPr>
        <p:blipFill>
          <a:blip r:embed="rId2"/>
          <a:srcRect l="41581" t="21875" r="39092" b="16667"/>
          <a:stretch>
            <a:fillRect/>
          </a:stretch>
        </p:blipFill>
        <p:spPr bwMode="auto">
          <a:xfrm>
            <a:off x="5562600" y="0"/>
            <a:ext cx="3581400" cy="6172200"/>
          </a:xfrm>
          <a:prstGeom prst="rect">
            <a:avLst/>
          </a:prstGeom>
          <a:noFill/>
          <a:ln w="9525">
            <a:noFill/>
            <a:miter lim="800000"/>
            <a:headEnd/>
            <a:tailEnd/>
          </a:ln>
          <a:effec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0"/>
            <a:ext cx="8229600" cy="1143000"/>
          </a:xfrm>
        </p:spPr>
        <p:txBody>
          <a:bodyPr>
            <a:normAutofit/>
          </a:bodyPr>
          <a:lstStyle/>
          <a:p>
            <a:r>
              <a:rPr lang="en-US" b="1" dirty="0"/>
              <a:t>Why do we Need it?</a:t>
            </a:r>
            <a:endParaRPr lang="en-US" dirty="0"/>
          </a:p>
        </p:txBody>
      </p:sp>
      <p:sp>
        <p:nvSpPr>
          <p:cNvPr id="6" name="Content Placeholder 5"/>
          <p:cNvSpPr>
            <a:spLocks noGrp="1"/>
          </p:cNvSpPr>
          <p:nvPr>
            <p:ph idx="1"/>
          </p:nvPr>
        </p:nvSpPr>
        <p:spPr>
          <a:xfrm>
            <a:off x="304800" y="1219201"/>
            <a:ext cx="4191000" cy="1676400"/>
          </a:xfrm>
        </p:spPr>
        <p:txBody>
          <a:bodyPr>
            <a:normAutofit/>
          </a:bodyPr>
          <a:lstStyle/>
          <a:p>
            <a:pPr algn="just"/>
            <a:r>
              <a:rPr lang="en-US" sz="2000" b="1" dirty="0"/>
              <a:t>Cryptography enables secure communications because we live in the age of information and there is distrust in this world.</a:t>
            </a:r>
          </a:p>
          <a:p>
            <a:pPr algn="just"/>
            <a:endParaRPr lang="en-US" sz="2400" b="1" dirty="0"/>
          </a:p>
        </p:txBody>
      </p:sp>
      <p:sp>
        <p:nvSpPr>
          <p:cNvPr id="3" name="Date Placeholder 2"/>
          <p:cNvSpPr>
            <a:spLocks noGrp="1"/>
          </p:cNvSpPr>
          <p:nvPr>
            <p:ph type="dt" sz="half" idx="10"/>
          </p:nvPr>
        </p:nvSpPr>
        <p:spPr/>
        <p:txBody>
          <a:bodyPr/>
          <a:lstStyle/>
          <a:p>
            <a:fld id="{6A6FF07E-DA05-4C02-97C0-4124B6EC6A39}" type="datetime1">
              <a:rPr lang="en-US" smtClean="0">
                <a:solidFill>
                  <a:schemeClr val="tx1"/>
                </a:solidFill>
              </a:rPr>
              <a:pPr/>
              <a:t>12/7/2019</a:t>
            </a:fld>
            <a:endParaRPr lang="en-US" dirty="0">
              <a:solidFill>
                <a:schemeClr val="tx1"/>
              </a:solidFill>
            </a:endParaRPr>
          </a:p>
        </p:txBody>
      </p:sp>
      <p:sp>
        <p:nvSpPr>
          <p:cNvPr id="5" name="Slide Number Placeholder 4"/>
          <p:cNvSpPr>
            <a:spLocks noGrp="1"/>
          </p:cNvSpPr>
          <p:nvPr>
            <p:ph type="sldNum" sz="quarter" idx="12"/>
          </p:nvPr>
        </p:nvSpPr>
        <p:spPr/>
        <p:txBody>
          <a:bodyPr/>
          <a:lstStyle/>
          <a:p>
            <a:fld id="{B6F15528-21DE-4FAA-801E-634DDDAF4B2B}" type="slidenum">
              <a:rPr lang="en-US" smtClean="0">
                <a:solidFill>
                  <a:schemeClr val="tx1"/>
                </a:solidFill>
              </a:rPr>
              <a:pPr/>
              <a:t>14</a:t>
            </a:fld>
            <a:endParaRPr lang="en-US" dirty="0">
              <a:solidFill>
                <a:schemeClr val="tx1"/>
              </a:solidFill>
            </a:endParaRPr>
          </a:p>
        </p:txBody>
      </p:sp>
      <p:pic>
        <p:nvPicPr>
          <p:cNvPr id="32770" name="Picture 2"/>
          <p:cNvPicPr>
            <a:picLocks noChangeAspect="1" noChangeArrowheads="1"/>
          </p:cNvPicPr>
          <p:nvPr/>
        </p:nvPicPr>
        <p:blipFill>
          <a:blip r:embed="rId2">
            <a:lum contrast="30000"/>
          </a:blip>
          <a:srcRect l="32211" t="36106" r="40263" b="21875"/>
          <a:stretch>
            <a:fillRect/>
          </a:stretch>
        </p:blipFill>
        <p:spPr bwMode="auto">
          <a:xfrm>
            <a:off x="4953000" y="1371600"/>
            <a:ext cx="3906462" cy="3352800"/>
          </a:xfrm>
          <a:prstGeom prst="rect">
            <a:avLst/>
          </a:prstGeom>
          <a:noFill/>
          <a:ln w="9525">
            <a:noFill/>
            <a:miter lim="800000"/>
            <a:headEnd/>
            <a:tailEnd/>
          </a:ln>
          <a:effectLst/>
        </p:spPr>
      </p:pic>
      <p:pic>
        <p:nvPicPr>
          <p:cNvPr id="32772" name="Picture 4" descr="http://cyberintelligence.in/wp-content/uploads/2014/08/information-security.jpg"/>
          <p:cNvPicPr>
            <a:picLocks noChangeAspect="1" noChangeArrowheads="1"/>
          </p:cNvPicPr>
          <p:nvPr/>
        </p:nvPicPr>
        <p:blipFill>
          <a:blip r:embed="rId3" cstate="print"/>
          <a:srcRect l="2500" t="9254" r="5000"/>
          <a:stretch>
            <a:fillRect/>
          </a:stretch>
        </p:blipFill>
        <p:spPr bwMode="auto">
          <a:xfrm>
            <a:off x="0" y="2971800"/>
            <a:ext cx="4724400" cy="3130313"/>
          </a:xfrm>
          <a:prstGeom prst="rect">
            <a:avLst/>
          </a:prstGeom>
          <a:ln>
            <a:noFill/>
          </a:ln>
          <a:effectLst>
            <a:softEdge rad="112500"/>
          </a:effec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81C980D6-EB6A-4866-9D0A-C1EA923AD544}" type="datetime1">
              <a:rPr lang="en-US" smtClean="0">
                <a:solidFill>
                  <a:schemeClr val="tx1"/>
                </a:solidFill>
              </a:rPr>
              <a:pPr/>
              <a:t>12/7/2019</a:t>
            </a:fld>
            <a:endParaRPr lang="en-US" dirty="0">
              <a:solidFill>
                <a:schemeClr val="tx1"/>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schemeClr val="tx1"/>
                </a:solidFill>
              </a:rPr>
              <a:pPr/>
              <a:t>15</a:t>
            </a:fld>
            <a:endParaRPr lang="en-US" dirty="0">
              <a:solidFill>
                <a:schemeClr val="tx1"/>
              </a:solidFill>
            </a:endParaRPr>
          </a:p>
        </p:txBody>
      </p:sp>
      <p:pic>
        <p:nvPicPr>
          <p:cNvPr id="1026" name="Picture 2"/>
          <p:cNvPicPr>
            <a:picLocks noChangeAspect="1" noChangeArrowheads="1"/>
          </p:cNvPicPr>
          <p:nvPr/>
        </p:nvPicPr>
        <p:blipFill>
          <a:blip r:embed="rId2">
            <a:lum contrast="20000"/>
          </a:blip>
          <a:srcRect l="3514" t="12500" r="19180" b="11458"/>
          <a:stretch>
            <a:fillRect/>
          </a:stretch>
        </p:blipFill>
        <p:spPr bwMode="auto">
          <a:xfrm>
            <a:off x="228600" y="228600"/>
            <a:ext cx="8763000" cy="4846205"/>
          </a:xfrm>
          <a:prstGeom prst="rect">
            <a:avLst/>
          </a:prstGeom>
          <a:noFill/>
          <a:ln w="9525">
            <a:noFill/>
            <a:miter lim="800000"/>
            <a:headEnd/>
            <a:tailEnd/>
          </a:ln>
          <a:effec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81C980D6-EB6A-4866-9D0A-C1EA923AD544}" type="datetime1">
              <a:rPr lang="en-US" smtClean="0">
                <a:solidFill>
                  <a:schemeClr val="tx1"/>
                </a:solidFill>
              </a:rPr>
              <a:pPr/>
              <a:t>12/7/2019</a:t>
            </a:fld>
            <a:endParaRPr lang="en-US" dirty="0">
              <a:solidFill>
                <a:schemeClr val="tx1"/>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schemeClr val="tx1"/>
                </a:solidFill>
              </a:rPr>
              <a:pPr/>
              <a:t>16</a:t>
            </a:fld>
            <a:endParaRPr lang="en-US" dirty="0">
              <a:solidFill>
                <a:schemeClr val="tx1"/>
              </a:solidFill>
            </a:endParaRPr>
          </a:p>
        </p:txBody>
      </p:sp>
      <p:pic>
        <p:nvPicPr>
          <p:cNvPr id="33794" name="Picture 2" descr="http://s1.card-images.com/products/thank-you-diploma_CD1806_Z.jpg"/>
          <p:cNvPicPr>
            <a:picLocks noChangeAspect="1" noChangeArrowheads="1"/>
          </p:cNvPicPr>
          <p:nvPr/>
        </p:nvPicPr>
        <p:blipFill>
          <a:blip r:embed="rId2"/>
          <a:srcRect b="2500"/>
          <a:stretch>
            <a:fillRect/>
          </a:stretch>
        </p:blipFill>
        <p:spPr bwMode="auto">
          <a:xfrm>
            <a:off x="0" y="0"/>
            <a:ext cx="9144000" cy="5943600"/>
          </a:xfrm>
          <a:prstGeom prst="rect">
            <a:avLst/>
          </a:prstGeom>
          <a:noFill/>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30" name="Picture 10" descr="http://il8.picdn.net/shutterstock/videos/21398407/thumb/12.jpg"/>
          <p:cNvPicPr>
            <a:picLocks noChangeAspect="1" noChangeArrowheads="1"/>
          </p:cNvPicPr>
          <p:nvPr/>
        </p:nvPicPr>
        <p:blipFill>
          <a:blip r:embed="rId3"/>
          <a:srcRect/>
          <a:stretch>
            <a:fillRect/>
          </a:stretch>
        </p:blipFill>
        <p:spPr bwMode="auto">
          <a:xfrm>
            <a:off x="0" y="0"/>
            <a:ext cx="9144000" cy="6324600"/>
          </a:xfrm>
          <a:prstGeom prst="rect">
            <a:avLst/>
          </a:prstGeom>
          <a:noFill/>
        </p:spPr>
      </p:pic>
      <p:sp>
        <p:nvSpPr>
          <p:cNvPr id="2" name="Title 1"/>
          <p:cNvSpPr>
            <a:spLocks noGrp="1"/>
          </p:cNvSpPr>
          <p:nvPr>
            <p:ph type="title"/>
          </p:nvPr>
        </p:nvSpPr>
        <p:spPr/>
        <p:txBody>
          <a:bodyPr/>
          <a:lstStyle/>
          <a:p>
            <a:r>
              <a:rPr lang="en-US" dirty="0">
                <a:solidFill>
                  <a:schemeClr val="bg1"/>
                </a:solidFill>
              </a:rPr>
              <a:t>Topics to be Covered</a:t>
            </a:r>
          </a:p>
        </p:txBody>
      </p:sp>
      <p:sp>
        <p:nvSpPr>
          <p:cNvPr id="3" name="Content Placeholder 2"/>
          <p:cNvSpPr>
            <a:spLocks noGrp="1"/>
          </p:cNvSpPr>
          <p:nvPr>
            <p:ph idx="1"/>
          </p:nvPr>
        </p:nvSpPr>
        <p:spPr>
          <a:xfrm>
            <a:off x="457200" y="2209800"/>
            <a:ext cx="8229600" cy="2743200"/>
          </a:xfrm>
        </p:spPr>
        <p:txBody>
          <a:bodyPr>
            <a:normAutofit lnSpcReduction="10000"/>
          </a:bodyPr>
          <a:lstStyle/>
          <a:p>
            <a:r>
              <a:rPr lang="en-US" dirty="0">
                <a:solidFill>
                  <a:schemeClr val="bg1"/>
                </a:solidFill>
              </a:rPr>
              <a:t>Security</a:t>
            </a:r>
          </a:p>
          <a:p>
            <a:r>
              <a:rPr lang="en-US" dirty="0">
                <a:solidFill>
                  <a:schemeClr val="bg1"/>
                </a:solidFill>
              </a:rPr>
              <a:t>Security Threats</a:t>
            </a:r>
          </a:p>
          <a:p>
            <a:r>
              <a:rPr lang="en-US" dirty="0">
                <a:solidFill>
                  <a:schemeClr val="bg1"/>
                </a:solidFill>
              </a:rPr>
              <a:t>Security Mechanism</a:t>
            </a:r>
          </a:p>
          <a:p>
            <a:r>
              <a:rPr lang="en-US" dirty="0">
                <a:solidFill>
                  <a:schemeClr val="bg1"/>
                </a:solidFill>
              </a:rPr>
              <a:t>Security Services</a:t>
            </a:r>
          </a:p>
          <a:p>
            <a:r>
              <a:rPr lang="en-US" dirty="0">
                <a:solidFill>
                  <a:schemeClr val="bg1"/>
                </a:solidFill>
              </a:rPr>
              <a:t>Cryptography?</a:t>
            </a:r>
          </a:p>
          <a:p>
            <a:pPr>
              <a:buNone/>
            </a:pPr>
            <a:endParaRPr lang="en-US" dirty="0"/>
          </a:p>
          <a:p>
            <a:endParaRPr lang="en-US" dirty="0"/>
          </a:p>
        </p:txBody>
      </p:sp>
      <p:sp>
        <p:nvSpPr>
          <p:cNvPr id="16" name="Slide Number Placeholder 15"/>
          <p:cNvSpPr>
            <a:spLocks noGrp="1"/>
          </p:cNvSpPr>
          <p:nvPr>
            <p:ph type="sldNum" sz="quarter" idx="12"/>
          </p:nvPr>
        </p:nvSpPr>
        <p:spPr>
          <a:xfrm>
            <a:off x="8077200" y="6356350"/>
            <a:ext cx="609600" cy="365125"/>
          </a:xfrm>
        </p:spPr>
        <p:txBody>
          <a:bodyPr/>
          <a:lstStyle/>
          <a:p>
            <a:fld id="{B6F15528-21DE-4FAA-801E-634DDDAF4B2B}" type="slidenum">
              <a:rPr lang="en-US" smtClean="0">
                <a:solidFill>
                  <a:schemeClr val="tx1"/>
                </a:solidFill>
              </a:rPr>
              <a:pPr/>
              <a:t>2</a:t>
            </a:fld>
            <a:endParaRPr lang="en-US" dirty="0">
              <a:solidFill>
                <a:schemeClr val="tx1"/>
              </a:solidFill>
            </a:endParaRPr>
          </a:p>
        </p:txBody>
      </p:sp>
      <p:sp>
        <p:nvSpPr>
          <p:cNvPr id="17" name="Date Placeholder 16"/>
          <p:cNvSpPr>
            <a:spLocks noGrp="1"/>
          </p:cNvSpPr>
          <p:nvPr>
            <p:ph type="dt" sz="half" idx="10"/>
          </p:nvPr>
        </p:nvSpPr>
        <p:spPr/>
        <p:txBody>
          <a:bodyPr/>
          <a:lstStyle/>
          <a:p>
            <a:fld id="{EF56CE27-6589-429B-9C19-A9441160A718}" type="datetime1">
              <a:rPr lang="en-US" smtClean="0">
                <a:solidFill>
                  <a:schemeClr val="tx1"/>
                </a:solidFill>
              </a:rPr>
              <a:pPr/>
              <a:t>12/7/2019</a:t>
            </a:fld>
            <a:endParaRPr lang="en-US" dirty="0">
              <a:solidFill>
                <a:schemeClr val="tx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g" descr="http://iisecurity.in/images/courses/digital-forensics.jpg"/>
          <p:cNvPicPr/>
          <p:nvPr/>
        </p:nvPicPr>
        <p:blipFill>
          <a:blip r:embed="rId2"/>
          <a:srcRect b="24432"/>
          <a:stretch>
            <a:fillRect/>
          </a:stretch>
        </p:blipFill>
        <p:spPr bwMode="auto">
          <a:xfrm>
            <a:off x="0" y="0"/>
            <a:ext cx="9144000" cy="6324600"/>
          </a:xfrm>
          <a:prstGeom prst="rect">
            <a:avLst/>
          </a:prstGeom>
          <a:noFill/>
          <a:ln w="9525">
            <a:noFill/>
            <a:miter lim="800000"/>
            <a:headEnd/>
            <a:tailEnd/>
          </a:ln>
        </p:spPr>
      </p:pic>
      <p:sp>
        <p:nvSpPr>
          <p:cNvPr id="2" name="Title 1"/>
          <p:cNvSpPr>
            <a:spLocks noGrp="1"/>
          </p:cNvSpPr>
          <p:nvPr>
            <p:ph type="title"/>
          </p:nvPr>
        </p:nvSpPr>
        <p:spPr/>
        <p:txBody>
          <a:bodyPr/>
          <a:lstStyle/>
          <a:p>
            <a:r>
              <a:rPr lang="en-US" b="1" dirty="0">
                <a:solidFill>
                  <a:schemeClr val="bg1"/>
                </a:solidFill>
              </a:rPr>
              <a:t>Security</a:t>
            </a:r>
          </a:p>
        </p:txBody>
      </p:sp>
      <p:sp>
        <p:nvSpPr>
          <p:cNvPr id="3" name="Content Placeholder 2"/>
          <p:cNvSpPr>
            <a:spLocks noGrp="1"/>
          </p:cNvSpPr>
          <p:nvPr>
            <p:ph idx="1"/>
          </p:nvPr>
        </p:nvSpPr>
        <p:spPr/>
        <p:txBody>
          <a:bodyPr>
            <a:normAutofit/>
          </a:bodyPr>
          <a:lstStyle/>
          <a:p>
            <a:pPr algn="just"/>
            <a:r>
              <a:rPr lang="en-US" sz="2400" dirty="0">
                <a:solidFill>
                  <a:schemeClr val="bg1"/>
                </a:solidFill>
              </a:rPr>
              <a:t>Computer data often travels from one computer to another, leaving the safety of its protected physical surroundings. Once the data is out of hand, people with bad intention could modify or forge your data, either for amusement or for their own benefit.</a:t>
            </a:r>
          </a:p>
          <a:p>
            <a:pPr algn="just">
              <a:buNone/>
            </a:pPr>
            <a:endParaRPr lang="en-US" sz="2400" dirty="0">
              <a:solidFill>
                <a:schemeClr val="bg1"/>
              </a:solidFill>
            </a:endParaRPr>
          </a:p>
          <a:p>
            <a:pPr algn="just"/>
            <a:r>
              <a:rPr lang="en-US" sz="2400" dirty="0">
                <a:solidFill>
                  <a:schemeClr val="bg1"/>
                </a:solidFill>
              </a:rPr>
              <a:t>Cryptography can reformat and transform our data, making it safer on its trip between computers. The technology is based on the essentials of secret codes, augmented by modern mathematics that protects our data in powerful ways.</a:t>
            </a:r>
          </a:p>
        </p:txBody>
      </p:sp>
      <p:sp>
        <p:nvSpPr>
          <p:cNvPr id="13" name="Slide Number Placeholder 12"/>
          <p:cNvSpPr>
            <a:spLocks noGrp="1"/>
          </p:cNvSpPr>
          <p:nvPr>
            <p:ph type="sldNum" sz="quarter" idx="12"/>
          </p:nvPr>
        </p:nvSpPr>
        <p:spPr>
          <a:xfrm>
            <a:off x="8153400" y="6356350"/>
            <a:ext cx="533400" cy="365125"/>
          </a:xfrm>
        </p:spPr>
        <p:txBody>
          <a:bodyPr/>
          <a:lstStyle/>
          <a:p>
            <a:fld id="{B6F15528-21DE-4FAA-801E-634DDDAF4B2B}" type="slidenum">
              <a:rPr lang="en-US" smtClean="0">
                <a:solidFill>
                  <a:schemeClr val="tx1"/>
                </a:solidFill>
              </a:rPr>
              <a:pPr/>
              <a:t>3</a:t>
            </a:fld>
            <a:endParaRPr lang="en-US" dirty="0">
              <a:solidFill>
                <a:schemeClr val="tx1"/>
              </a:solidFill>
            </a:endParaRPr>
          </a:p>
        </p:txBody>
      </p:sp>
      <p:sp>
        <p:nvSpPr>
          <p:cNvPr id="14" name="Date Placeholder 13"/>
          <p:cNvSpPr>
            <a:spLocks noGrp="1"/>
          </p:cNvSpPr>
          <p:nvPr>
            <p:ph type="dt" sz="half" idx="10"/>
          </p:nvPr>
        </p:nvSpPr>
        <p:spPr/>
        <p:txBody>
          <a:bodyPr/>
          <a:lstStyle/>
          <a:p>
            <a:fld id="{C5ED7B18-ED3E-450C-973C-66CE741663F0}" type="datetime1">
              <a:rPr lang="en-US" smtClean="0">
                <a:solidFill>
                  <a:schemeClr val="tx1"/>
                </a:solidFill>
              </a:rPr>
              <a:pPr/>
              <a:t>12/7/2019</a:t>
            </a:fld>
            <a:endParaRPr lang="en-US" dirty="0">
              <a:solidFill>
                <a:schemeClr val="tx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2" descr="http://prmgsecurity.com/wp-content/uploads/2012/12/shutterstock_103173656.jpg"/>
          <p:cNvPicPr>
            <a:picLocks noChangeAspect="1" noChangeArrowheads="1"/>
          </p:cNvPicPr>
          <p:nvPr/>
        </p:nvPicPr>
        <p:blipFill>
          <a:blip r:embed="rId2"/>
          <a:srcRect/>
          <a:stretch>
            <a:fillRect/>
          </a:stretch>
        </p:blipFill>
        <p:spPr bwMode="auto">
          <a:xfrm>
            <a:off x="0" y="0"/>
            <a:ext cx="4800600" cy="6248400"/>
          </a:xfrm>
          <a:prstGeom prst="rect">
            <a:avLst/>
          </a:prstGeom>
          <a:noFill/>
        </p:spPr>
      </p:pic>
      <p:sp>
        <p:nvSpPr>
          <p:cNvPr id="3" name="Content Placeholder 2"/>
          <p:cNvSpPr>
            <a:spLocks noGrp="1"/>
          </p:cNvSpPr>
          <p:nvPr>
            <p:ph idx="1"/>
          </p:nvPr>
        </p:nvSpPr>
        <p:spPr>
          <a:xfrm>
            <a:off x="457200" y="533400"/>
            <a:ext cx="8229600" cy="5592763"/>
          </a:xfrm>
        </p:spPr>
        <p:txBody>
          <a:bodyPr>
            <a:normAutofit/>
          </a:bodyPr>
          <a:lstStyle/>
          <a:p>
            <a:pPr algn="just">
              <a:buNone/>
            </a:pPr>
            <a:r>
              <a:rPr lang="en-US" b="1" dirty="0">
                <a:solidFill>
                  <a:schemeClr val="bg1"/>
                </a:solidFill>
              </a:rPr>
              <a:t>Computer Security </a:t>
            </a:r>
            <a:r>
              <a:rPr lang="en-US" dirty="0">
                <a:solidFill>
                  <a:schemeClr val="bg1"/>
                </a:solidFill>
              </a:rPr>
              <a:t>-   </a:t>
            </a:r>
            <a:r>
              <a:rPr lang="en-US" dirty="0"/>
              <a:t>generic name for the </a:t>
            </a:r>
            <a:r>
              <a:rPr lang="en-US" dirty="0">
                <a:solidFill>
                  <a:schemeClr val="bg1"/>
                </a:solidFill>
              </a:rPr>
              <a:t>collection of tools des</a:t>
            </a:r>
            <a:r>
              <a:rPr lang="en-US" dirty="0"/>
              <a:t>igned to protect data </a:t>
            </a:r>
            <a:r>
              <a:rPr lang="en-US" dirty="0">
                <a:solidFill>
                  <a:schemeClr val="bg1"/>
                </a:solidFill>
              </a:rPr>
              <a:t>and from the  hackers</a:t>
            </a:r>
          </a:p>
          <a:p>
            <a:pPr algn="just">
              <a:buNone/>
            </a:pPr>
            <a:r>
              <a:rPr lang="en-US" dirty="0"/>
              <a:t> </a:t>
            </a:r>
          </a:p>
          <a:p>
            <a:pPr>
              <a:buNone/>
            </a:pPr>
            <a:r>
              <a:rPr lang="en-US" b="1" dirty="0">
                <a:solidFill>
                  <a:schemeClr val="bg1"/>
                </a:solidFill>
              </a:rPr>
              <a:t>Network Security </a:t>
            </a:r>
            <a:r>
              <a:rPr lang="en-US" dirty="0">
                <a:solidFill>
                  <a:schemeClr val="bg1"/>
                </a:solidFill>
              </a:rPr>
              <a:t>- measu</a:t>
            </a:r>
            <a:r>
              <a:rPr lang="en-US" dirty="0"/>
              <a:t>res to protect data </a:t>
            </a:r>
            <a:r>
              <a:rPr lang="en-US" dirty="0">
                <a:solidFill>
                  <a:schemeClr val="bg1"/>
                </a:solidFill>
              </a:rPr>
              <a:t>during their transmissio</a:t>
            </a:r>
            <a:r>
              <a:rPr lang="en-US" dirty="0"/>
              <a:t>n</a:t>
            </a:r>
            <a:br>
              <a:rPr lang="en-US" dirty="0"/>
            </a:br>
            <a:endParaRPr lang="en-US" dirty="0"/>
          </a:p>
          <a:p>
            <a:pPr algn="just">
              <a:buNone/>
            </a:pPr>
            <a:r>
              <a:rPr lang="en-US" b="1" dirty="0">
                <a:solidFill>
                  <a:schemeClr val="bg1"/>
                </a:solidFill>
              </a:rPr>
              <a:t>Internet Security </a:t>
            </a:r>
            <a:r>
              <a:rPr lang="en-US" dirty="0">
                <a:solidFill>
                  <a:schemeClr val="bg1"/>
                </a:solidFill>
              </a:rPr>
              <a:t>- mea</a:t>
            </a:r>
            <a:r>
              <a:rPr lang="en-US" dirty="0"/>
              <a:t>sures to protect data </a:t>
            </a:r>
            <a:r>
              <a:rPr lang="en-US" dirty="0">
                <a:solidFill>
                  <a:schemeClr val="bg1"/>
                </a:solidFill>
              </a:rPr>
              <a:t>during their transmissi</a:t>
            </a:r>
            <a:r>
              <a:rPr lang="en-US" dirty="0"/>
              <a:t>on over a collection of </a:t>
            </a:r>
            <a:r>
              <a:rPr lang="en-US" dirty="0">
                <a:solidFill>
                  <a:schemeClr val="bg1"/>
                </a:solidFill>
              </a:rPr>
              <a:t>interconnected network</a:t>
            </a:r>
            <a:r>
              <a:rPr lang="en-US" dirty="0"/>
              <a:t>s.</a:t>
            </a:r>
          </a:p>
        </p:txBody>
      </p:sp>
      <p:sp>
        <p:nvSpPr>
          <p:cNvPr id="4" name="Date Placeholder 3"/>
          <p:cNvSpPr>
            <a:spLocks noGrp="1"/>
          </p:cNvSpPr>
          <p:nvPr>
            <p:ph type="dt" sz="half" idx="10"/>
          </p:nvPr>
        </p:nvSpPr>
        <p:spPr/>
        <p:txBody>
          <a:bodyPr/>
          <a:lstStyle/>
          <a:p>
            <a:fld id="{3720A9F0-D349-4CFA-BBDC-1C94D017DA49}" type="datetime1">
              <a:rPr lang="en-US" smtClean="0">
                <a:solidFill>
                  <a:schemeClr val="tx1"/>
                </a:solidFill>
              </a:rPr>
              <a:pPr/>
              <a:t>12/7/2019</a:t>
            </a:fld>
            <a:endParaRPr lang="en-US" dirty="0">
              <a:solidFill>
                <a:schemeClr val="tx1"/>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schemeClr val="tx1"/>
                </a:solidFill>
              </a:rPr>
              <a:pPr/>
              <a:t>4</a:t>
            </a:fld>
            <a:endParaRPr lang="en-US" dirty="0">
              <a:solidFill>
                <a:schemeClr val="tx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30" name="Picture 6" descr="http://www.cybersecurityeducation.org/wp-content/uploads/2016/02/cyber-security-consultant-1200x770.jpg"/>
          <p:cNvPicPr>
            <a:picLocks noChangeAspect="1" noChangeArrowheads="1"/>
          </p:cNvPicPr>
          <p:nvPr/>
        </p:nvPicPr>
        <p:blipFill>
          <a:blip r:embed="rId2"/>
          <a:srcRect/>
          <a:stretch>
            <a:fillRect/>
          </a:stretch>
        </p:blipFill>
        <p:spPr bwMode="auto">
          <a:xfrm>
            <a:off x="0" y="4800600"/>
            <a:ext cx="9144000" cy="1371600"/>
          </a:xfrm>
          <a:prstGeom prst="rect">
            <a:avLst/>
          </a:prstGeom>
          <a:noFill/>
        </p:spPr>
      </p:pic>
      <p:sp>
        <p:nvSpPr>
          <p:cNvPr id="2" name="Title 1"/>
          <p:cNvSpPr>
            <a:spLocks noGrp="1"/>
          </p:cNvSpPr>
          <p:nvPr>
            <p:ph type="title"/>
          </p:nvPr>
        </p:nvSpPr>
        <p:spPr>
          <a:xfrm>
            <a:off x="457200" y="0"/>
            <a:ext cx="8229600" cy="1143000"/>
          </a:xfrm>
        </p:spPr>
        <p:txBody>
          <a:bodyPr>
            <a:normAutofit/>
          </a:bodyPr>
          <a:lstStyle/>
          <a:p>
            <a:r>
              <a:rPr lang="en-US" b="1" dirty="0"/>
              <a:t>Security Attacks / Threats</a:t>
            </a:r>
            <a:endParaRPr lang="en-US" dirty="0"/>
          </a:p>
        </p:txBody>
      </p:sp>
      <p:sp>
        <p:nvSpPr>
          <p:cNvPr id="3" name="Content Placeholder 2"/>
          <p:cNvSpPr>
            <a:spLocks noGrp="1"/>
          </p:cNvSpPr>
          <p:nvPr>
            <p:ph idx="1"/>
          </p:nvPr>
        </p:nvSpPr>
        <p:spPr>
          <a:xfrm>
            <a:off x="0" y="990600"/>
            <a:ext cx="4419600" cy="4038600"/>
          </a:xfrm>
        </p:spPr>
        <p:txBody>
          <a:bodyPr>
            <a:normAutofit fontScale="55000" lnSpcReduction="20000"/>
          </a:bodyPr>
          <a:lstStyle/>
          <a:p>
            <a:pPr algn="just"/>
            <a:r>
              <a:rPr lang="en-US" b="1" dirty="0"/>
              <a:t>There are four general categories of attack which are listed below.</a:t>
            </a:r>
          </a:p>
          <a:p>
            <a:pPr algn="just">
              <a:buNone/>
            </a:pPr>
            <a:r>
              <a:rPr lang="en-US" b="1" dirty="0"/>
              <a:t>1.  Interruption</a:t>
            </a:r>
          </a:p>
          <a:p>
            <a:pPr algn="just">
              <a:buNone/>
            </a:pPr>
            <a:r>
              <a:rPr lang="en-US" b="1" dirty="0"/>
              <a:t>	An asset of the system is destroyed or becomes unavailable or unusable. This is an attack on availability e.g., destruction of piece of hardware, cutting of a communication line or Disabling of file management system.</a:t>
            </a:r>
          </a:p>
          <a:p>
            <a:pPr algn="just">
              <a:buNone/>
            </a:pPr>
            <a:r>
              <a:rPr lang="en-US" b="1" dirty="0"/>
              <a:t>2.   Interception</a:t>
            </a:r>
          </a:p>
          <a:p>
            <a:pPr algn="just">
              <a:buNone/>
            </a:pPr>
            <a:r>
              <a:rPr lang="en-US" b="1" dirty="0"/>
              <a:t>	An unauthorized party gains access to an asset. This is an attack on confidentiality. Unauthorized party could be a person, a program or a computer .e.g., wire tapping to capture data in the network, illicit copying of files.</a:t>
            </a:r>
          </a:p>
        </p:txBody>
      </p:sp>
      <p:sp>
        <p:nvSpPr>
          <p:cNvPr id="10" name="Slide Number Placeholder 9"/>
          <p:cNvSpPr>
            <a:spLocks noGrp="1"/>
          </p:cNvSpPr>
          <p:nvPr>
            <p:ph type="sldNum" sz="quarter" idx="12"/>
          </p:nvPr>
        </p:nvSpPr>
        <p:spPr>
          <a:xfrm>
            <a:off x="8229600" y="6324600"/>
            <a:ext cx="533400" cy="288925"/>
          </a:xfrm>
        </p:spPr>
        <p:txBody>
          <a:bodyPr/>
          <a:lstStyle/>
          <a:p>
            <a:fld id="{B6F15528-21DE-4FAA-801E-634DDDAF4B2B}" type="slidenum">
              <a:rPr lang="en-US" smtClean="0">
                <a:solidFill>
                  <a:schemeClr val="tx1"/>
                </a:solidFill>
              </a:rPr>
              <a:pPr/>
              <a:t>5</a:t>
            </a:fld>
            <a:endParaRPr lang="en-US" dirty="0">
              <a:solidFill>
                <a:schemeClr val="tx1"/>
              </a:solidFill>
            </a:endParaRPr>
          </a:p>
        </p:txBody>
      </p:sp>
      <p:sp>
        <p:nvSpPr>
          <p:cNvPr id="11" name="Date Placeholder 10"/>
          <p:cNvSpPr>
            <a:spLocks noGrp="1"/>
          </p:cNvSpPr>
          <p:nvPr>
            <p:ph type="dt" sz="half" idx="10"/>
          </p:nvPr>
        </p:nvSpPr>
        <p:spPr>
          <a:xfrm>
            <a:off x="381000" y="6324600"/>
            <a:ext cx="1676400" cy="365125"/>
          </a:xfrm>
        </p:spPr>
        <p:txBody>
          <a:bodyPr/>
          <a:lstStyle/>
          <a:p>
            <a:fld id="{2CECE686-7912-4F71-861E-720D25D5518A}" type="datetime1">
              <a:rPr lang="en-US" smtClean="0">
                <a:solidFill>
                  <a:schemeClr val="tx1"/>
                </a:solidFill>
              </a:rPr>
              <a:pPr/>
              <a:t>12/7/2019</a:t>
            </a:fld>
            <a:endParaRPr lang="en-US" dirty="0">
              <a:solidFill>
                <a:schemeClr val="tx1"/>
              </a:solidFill>
            </a:endParaRPr>
          </a:p>
        </p:txBody>
      </p:sp>
      <p:pic>
        <p:nvPicPr>
          <p:cNvPr id="13" name="Picture 12"/>
          <p:cNvPicPr/>
          <p:nvPr/>
        </p:nvPicPr>
        <p:blipFill>
          <a:blip r:embed="rId3"/>
          <a:srcRect l="23207" t="33069" r="39717" b="38889"/>
          <a:stretch>
            <a:fillRect/>
          </a:stretch>
        </p:blipFill>
        <p:spPr bwMode="auto">
          <a:xfrm>
            <a:off x="4724400" y="1828800"/>
            <a:ext cx="4419600" cy="2590800"/>
          </a:xfrm>
          <a:prstGeom prst="rect">
            <a:avLst/>
          </a:prstGeom>
          <a:noFill/>
          <a:ln w="9525">
            <a:noFill/>
            <a:miter lim="800000"/>
            <a:headEnd/>
            <a:tailEnd/>
          </a:ln>
        </p:spPr>
      </p:pic>
      <p:sp>
        <p:nvSpPr>
          <p:cNvPr id="26628" name="AutoShape 4" descr="http://www.cybersecurityeducation.org/wp-content/uploads/2016/02/cyber-security-consultant-1200x770.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4114800" y="457200"/>
            <a:ext cx="5029200" cy="5562600"/>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457200" y="457200"/>
            <a:ext cx="3429000" cy="5410200"/>
          </a:xfrm>
        </p:spPr>
        <p:txBody>
          <a:bodyPr>
            <a:normAutofit fontScale="62500" lnSpcReduction="20000"/>
          </a:bodyPr>
          <a:lstStyle/>
          <a:p>
            <a:pPr algn="just">
              <a:buNone/>
            </a:pPr>
            <a:r>
              <a:rPr lang="en-US" dirty="0"/>
              <a:t>3. </a:t>
            </a:r>
            <a:r>
              <a:rPr lang="en-US" b="1" dirty="0"/>
              <a:t>Modification</a:t>
            </a:r>
            <a:endParaRPr lang="en-US" dirty="0"/>
          </a:p>
          <a:p>
            <a:pPr algn="just">
              <a:buNone/>
            </a:pPr>
            <a:r>
              <a:rPr lang="en-US" dirty="0"/>
              <a:t>	An unauthorized party not only gains access to but tampers with an asset. This is an attack on integrity. e.g., changing values in data file, altering a program, modifying the contents of messages being transmitted in a network.</a:t>
            </a:r>
          </a:p>
          <a:p>
            <a:pPr algn="just">
              <a:buNone/>
            </a:pPr>
            <a:endParaRPr lang="en-US" dirty="0"/>
          </a:p>
          <a:p>
            <a:pPr algn="just">
              <a:buNone/>
            </a:pPr>
            <a:r>
              <a:rPr lang="en-US" dirty="0"/>
              <a:t>4. </a:t>
            </a:r>
            <a:r>
              <a:rPr lang="en-US" b="1" dirty="0"/>
              <a:t>Fabrication</a:t>
            </a:r>
            <a:endParaRPr lang="en-US" dirty="0"/>
          </a:p>
          <a:p>
            <a:pPr algn="just">
              <a:buNone/>
            </a:pPr>
            <a:r>
              <a:rPr lang="en-US" dirty="0"/>
              <a:t>	An unauthorized party inserts counterfeit objects into the system. This is an attack on authenticity. e.g., insertion of spurious message in a network or addition of records to a file.</a:t>
            </a:r>
          </a:p>
          <a:p>
            <a:pPr>
              <a:buNone/>
            </a:pPr>
            <a:endParaRPr lang="en-US" dirty="0"/>
          </a:p>
        </p:txBody>
      </p:sp>
      <p:sp>
        <p:nvSpPr>
          <p:cNvPr id="4" name="Date Placeholder 3"/>
          <p:cNvSpPr>
            <a:spLocks noGrp="1"/>
          </p:cNvSpPr>
          <p:nvPr>
            <p:ph type="dt" sz="half" idx="10"/>
          </p:nvPr>
        </p:nvSpPr>
        <p:spPr/>
        <p:txBody>
          <a:bodyPr/>
          <a:lstStyle/>
          <a:p>
            <a:fld id="{A198743E-F315-413C-BED3-2D2E2E0A0B58}" type="datetime1">
              <a:rPr lang="en-US" smtClean="0">
                <a:solidFill>
                  <a:schemeClr val="tx1"/>
                </a:solidFill>
              </a:rPr>
              <a:pPr/>
              <a:t>12/7/2019</a:t>
            </a:fld>
            <a:endParaRPr lang="en-US" dirty="0">
              <a:solidFill>
                <a:schemeClr val="tx1"/>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schemeClr val="tx1"/>
                </a:solidFill>
              </a:rPr>
              <a:pPr/>
              <a:t>6</a:t>
            </a:fld>
            <a:endParaRPr lang="en-US" dirty="0">
              <a:solidFill>
                <a:schemeClr val="tx1"/>
              </a:solidFill>
            </a:endParaRPr>
          </a:p>
        </p:txBody>
      </p:sp>
      <p:pic>
        <p:nvPicPr>
          <p:cNvPr id="7" name="Picture 6"/>
          <p:cNvPicPr/>
          <p:nvPr/>
        </p:nvPicPr>
        <p:blipFill>
          <a:blip r:embed="rId2"/>
          <a:srcRect l="28161" t="23810" r="38410" b="51587"/>
          <a:stretch>
            <a:fillRect/>
          </a:stretch>
        </p:blipFill>
        <p:spPr bwMode="auto">
          <a:xfrm>
            <a:off x="4191000" y="533400"/>
            <a:ext cx="4724400" cy="1955902"/>
          </a:xfrm>
          <a:prstGeom prst="rect">
            <a:avLst/>
          </a:prstGeom>
          <a:ln>
            <a:noFill/>
          </a:ln>
          <a:effectLst>
            <a:softEdge rad="112500"/>
          </a:effectLst>
        </p:spPr>
      </p:pic>
      <p:pic>
        <p:nvPicPr>
          <p:cNvPr id="8" name="Picture 7"/>
          <p:cNvPicPr/>
          <p:nvPr/>
        </p:nvPicPr>
        <p:blipFill>
          <a:blip r:embed="rId3"/>
          <a:srcRect l="24450" t="29894" r="42411" b="44445"/>
          <a:stretch>
            <a:fillRect/>
          </a:stretch>
        </p:blipFill>
        <p:spPr bwMode="auto">
          <a:xfrm>
            <a:off x="4191000" y="3581400"/>
            <a:ext cx="4724400" cy="2133600"/>
          </a:xfrm>
          <a:prstGeom prst="rect">
            <a:avLst/>
          </a:prstGeom>
          <a:ln>
            <a:noFill/>
          </a:ln>
          <a:effectLst>
            <a:softEdge rad="112500"/>
          </a:effec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6" name="Picture 4" descr="https://www.tripwire.com/state-of-security/wp-content/uploads/sites/3/6-Top-Cloud-Security-Threats-in-2018.jpg"/>
          <p:cNvPicPr>
            <a:picLocks noChangeAspect="1" noChangeArrowheads="1"/>
          </p:cNvPicPr>
          <p:nvPr/>
        </p:nvPicPr>
        <p:blipFill>
          <a:blip r:embed="rId2"/>
          <a:srcRect/>
          <a:stretch>
            <a:fillRect/>
          </a:stretch>
        </p:blipFill>
        <p:spPr bwMode="auto">
          <a:xfrm>
            <a:off x="0" y="0"/>
            <a:ext cx="9144000" cy="6324600"/>
          </a:xfrm>
          <a:prstGeom prst="rect">
            <a:avLst/>
          </a:prstGeom>
          <a:noFill/>
        </p:spPr>
      </p:pic>
      <p:sp>
        <p:nvSpPr>
          <p:cNvPr id="2" name="Title 1"/>
          <p:cNvSpPr>
            <a:spLocks noGrp="1"/>
          </p:cNvSpPr>
          <p:nvPr>
            <p:ph type="title"/>
          </p:nvPr>
        </p:nvSpPr>
        <p:spPr/>
        <p:txBody>
          <a:bodyPr/>
          <a:lstStyle/>
          <a:p>
            <a:r>
              <a:rPr lang="en-US" b="1" dirty="0">
                <a:solidFill>
                  <a:schemeClr val="bg1"/>
                </a:solidFill>
              </a:rPr>
              <a:t>Cryptographic Attacks</a:t>
            </a:r>
          </a:p>
        </p:txBody>
      </p:sp>
      <p:pic>
        <p:nvPicPr>
          <p:cNvPr id="18434" name="Picture 2" descr="https://shaugishahab.files.wordpress.com/2011/12/active-passive.jpg"/>
          <p:cNvPicPr>
            <a:picLocks noChangeAspect="1" noChangeArrowheads="1"/>
          </p:cNvPicPr>
          <p:nvPr/>
        </p:nvPicPr>
        <p:blipFill>
          <a:blip r:embed="rId3"/>
          <a:srcRect/>
          <a:stretch>
            <a:fillRect/>
          </a:stretch>
        </p:blipFill>
        <p:spPr bwMode="auto">
          <a:xfrm>
            <a:off x="0" y="2209800"/>
            <a:ext cx="9144000" cy="2209800"/>
          </a:xfrm>
          <a:prstGeom prst="rect">
            <a:avLst/>
          </a:prstGeom>
          <a:noFill/>
        </p:spPr>
      </p:pic>
      <p:sp>
        <p:nvSpPr>
          <p:cNvPr id="12" name="Slide Number Placeholder 11"/>
          <p:cNvSpPr>
            <a:spLocks noGrp="1"/>
          </p:cNvSpPr>
          <p:nvPr>
            <p:ph type="sldNum" sz="quarter" idx="12"/>
          </p:nvPr>
        </p:nvSpPr>
        <p:spPr/>
        <p:txBody>
          <a:bodyPr/>
          <a:lstStyle/>
          <a:p>
            <a:fld id="{B6F15528-21DE-4FAA-801E-634DDDAF4B2B}" type="slidenum">
              <a:rPr lang="en-US" smtClean="0">
                <a:solidFill>
                  <a:schemeClr val="tx1"/>
                </a:solidFill>
              </a:rPr>
              <a:pPr/>
              <a:t>7</a:t>
            </a:fld>
            <a:endParaRPr lang="en-US" dirty="0">
              <a:solidFill>
                <a:schemeClr val="tx1"/>
              </a:solidFill>
            </a:endParaRPr>
          </a:p>
        </p:txBody>
      </p:sp>
      <p:sp>
        <p:nvSpPr>
          <p:cNvPr id="13" name="Date Placeholder 12"/>
          <p:cNvSpPr>
            <a:spLocks noGrp="1"/>
          </p:cNvSpPr>
          <p:nvPr>
            <p:ph type="dt" sz="half" idx="10"/>
          </p:nvPr>
        </p:nvSpPr>
        <p:spPr/>
        <p:txBody>
          <a:bodyPr/>
          <a:lstStyle/>
          <a:p>
            <a:fld id="{F4C976C8-931D-48D9-AA2C-BA5F58A16921}" type="datetime1">
              <a:rPr lang="en-US" smtClean="0">
                <a:solidFill>
                  <a:schemeClr val="tx1"/>
                </a:solidFill>
              </a:rPr>
              <a:pPr/>
              <a:t>12/7/2019</a:t>
            </a:fld>
            <a:endParaRPr lang="en-US" dirty="0">
              <a:solidFill>
                <a:schemeClr val="tx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2" descr="http://www.transperfect.com/sites/default/files/computer-robber.jpg"/>
          <p:cNvPicPr>
            <a:picLocks noChangeAspect="1" noChangeArrowheads="1"/>
          </p:cNvPicPr>
          <p:nvPr/>
        </p:nvPicPr>
        <p:blipFill>
          <a:blip r:embed="rId2"/>
          <a:srcRect/>
          <a:stretch>
            <a:fillRect/>
          </a:stretch>
        </p:blipFill>
        <p:spPr bwMode="auto">
          <a:xfrm>
            <a:off x="5181600" y="0"/>
            <a:ext cx="3962400" cy="3302000"/>
          </a:xfrm>
          <a:prstGeom prst="rect">
            <a:avLst/>
          </a:prstGeom>
          <a:ln>
            <a:noFill/>
          </a:ln>
          <a:effectLst>
            <a:softEdge rad="112500"/>
          </a:effectLst>
        </p:spPr>
      </p:pic>
      <p:sp>
        <p:nvSpPr>
          <p:cNvPr id="2" name="Title 1"/>
          <p:cNvSpPr>
            <a:spLocks noGrp="1"/>
          </p:cNvSpPr>
          <p:nvPr>
            <p:ph type="title"/>
          </p:nvPr>
        </p:nvSpPr>
        <p:spPr>
          <a:xfrm>
            <a:off x="381000" y="0"/>
            <a:ext cx="8229600" cy="1143000"/>
          </a:xfrm>
        </p:spPr>
        <p:txBody>
          <a:bodyPr>
            <a:normAutofit/>
          </a:bodyPr>
          <a:lstStyle/>
          <a:p>
            <a:r>
              <a:rPr lang="en-US" b="1" dirty="0"/>
              <a:t>Passive Attacks</a:t>
            </a:r>
            <a:endParaRPr lang="en-US" dirty="0"/>
          </a:p>
        </p:txBody>
      </p:sp>
      <p:sp>
        <p:nvSpPr>
          <p:cNvPr id="3" name="Content Placeholder 2"/>
          <p:cNvSpPr>
            <a:spLocks noGrp="1"/>
          </p:cNvSpPr>
          <p:nvPr>
            <p:ph idx="1"/>
          </p:nvPr>
        </p:nvSpPr>
        <p:spPr>
          <a:xfrm>
            <a:off x="381000" y="1219200"/>
            <a:ext cx="8458200" cy="5105400"/>
          </a:xfrm>
        </p:spPr>
        <p:txBody>
          <a:bodyPr>
            <a:normAutofit fontScale="70000" lnSpcReduction="20000"/>
          </a:bodyPr>
          <a:lstStyle/>
          <a:p>
            <a:pPr algn="just"/>
            <a:r>
              <a:rPr lang="en-US" dirty="0"/>
              <a:t>Passive attacks are in the nature of eavesdropping on, or monitoring of, transmissions. The goal of the opponent is to obtain information that is being transmitted. Passive attacks are of two types:</a:t>
            </a:r>
          </a:p>
          <a:p>
            <a:pPr algn="just"/>
            <a:r>
              <a:rPr lang="en-US" b="1" dirty="0"/>
              <a:t>Release of message contents: </a:t>
            </a:r>
            <a:r>
              <a:rPr lang="en-US" dirty="0"/>
              <a:t>A telephone conversation, an e-mail message and a transferred file may contain sensitive or confidential information. We would like to prevent the opponent from learning the contents of these transmissions.</a:t>
            </a:r>
          </a:p>
          <a:p>
            <a:pPr algn="just"/>
            <a:r>
              <a:rPr lang="en-US" b="1" dirty="0"/>
              <a:t>Traffic analysis</a:t>
            </a:r>
            <a:r>
              <a:rPr lang="en-US" dirty="0"/>
              <a:t>: If we had encryption protection in place, an opponent might still be able to observe the pattern of the message. The opponent could determine the location and identity of communication hosts and could observe the frequency and length of messages being exchanged. This information might be useful in guessing the nature of communication that was taking place.</a:t>
            </a:r>
          </a:p>
          <a:p>
            <a:pPr algn="just"/>
            <a:r>
              <a:rPr lang="en-US" dirty="0"/>
              <a:t>Passive attacks are very difficult to detect because they do not involve any alteration of data.</a:t>
            </a:r>
          </a:p>
          <a:p>
            <a:pPr algn="just"/>
            <a:r>
              <a:rPr lang="en-US" dirty="0"/>
              <a:t>However, it is feasible to prevent the success of these attacks.</a:t>
            </a:r>
          </a:p>
        </p:txBody>
      </p:sp>
      <p:sp>
        <p:nvSpPr>
          <p:cNvPr id="10" name="Slide Number Placeholder 9"/>
          <p:cNvSpPr>
            <a:spLocks noGrp="1"/>
          </p:cNvSpPr>
          <p:nvPr>
            <p:ph type="sldNum" sz="quarter" idx="12"/>
          </p:nvPr>
        </p:nvSpPr>
        <p:spPr/>
        <p:txBody>
          <a:bodyPr/>
          <a:lstStyle/>
          <a:p>
            <a:fld id="{B6F15528-21DE-4FAA-801E-634DDDAF4B2B}" type="slidenum">
              <a:rPr lang="en-US" smtClean="0">
                <a:solidFill>
                  <a:schemeClr val="tx1"/>
                </a:solidFill>
              </a:rPr>
              <a:pPr/>
              <a:t>8</a:t>
            </a:fld>
            <a:endParaRPr lang="en-US" dirty="0">
              <a:solidFill>
                <a:schemeClr val="tx1"/>
              </a:solidFill>
            </a:endParaRPr>
          </a:p>
        </p:txBody>
      </p:sp>
      <p:sp>
        <p:nvSpPr>
          <p:cNvPr id="11" name="Date Placeholder 10"/>
          <p:cNvSpPr>
            <a:spLocks noGrp="1"/>
          </p:cNvSpPr>
          <p:nvPr>
            <p:ph type="dt" sz="half" idx="10"/>
          </p:nvPr>
        </p:nvSpPr>
        <p:spPr/>
        <p:txBody>
          <a:bodyPr/>
          <a:lstStyle/>
          <a:p>
            <a:fld id="{F93D2D00-6130-41F9-9E14-2A3D47416836}" type="datetime1">
              <a:rPr lang="en-US" smtClean="0">
                <a:solidFill>
                  <a:schemeClr val="tx1"/>
                </a:solidFill>
              </a:rPr>
              <a:pPr/>
              <a:t>12/7/2019</a:t>
            </a:fld>
            <a:endParaRPr lang="en-US" dirty="0">
              <a:solidFill>
                <a:schemeClr val="tx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2" descr="https://cdn.business2community.com/wp-content/uploads/2018/01/TT-blog3.png"/>
          <p:cNvPicPr>
            <a:picLocks noChangeAspect="1" noChangeArrowheads="1"/>
          </p:cNvPicPr>
          <p:nvPr/>
        </p:nvPicPr>
        <p:blipFill>
          <a:blip r:embed="rId2"/>
          <a:srcRect/>
          <a:stretch>
            <a:fillRect/>
          </a:stretch>
        </p:blipFill>
        <p:spPr bwMode="auto">
          <a:xfrm>
            <a:off x="0" y="3349625"/>
            <a:ext cx="4191000" cy="2898775"/>
          </a:xfrm>
          <a:prstGeom prst="rect">
            <a:avLst/>
          </a:prstGeom>
          <a:ln>
            <a:noFill/>
          </a:ln>
          <a:effectLst>
            <a:softEdge rad="112500"/>
          </a:effectLst>
        </p:spPr>
      </p:pic>
      <p:sp>
        <p:nvSpPr>
          <p:cNvPr id="2" name="Title 1"/>
          <p:cNvSpPr>
            <a:spLocks noGrp="1"/>
          </p:cNvSpPr>
          <p:nvPr>
            <p:ph type="title"/>
          </p:nvPr>
        </p:nvSpPr>
        <p:spPr>
          <a:xfrm>
            <a:off x="457200" y="0"/>
            <a:ext cx="8229600" cy="1143000"/>
          </a:xfrm>
        </p:spPr>
        <p:txBody>
          <a:bodyPr>
            <a:normAutofit/>
          </a:bodyPr>
          <a:lstStyle/>
          <a:p>
            <a:r>
              <a:rPr lang="en-US" b="1" dirty="0"/>
              <a:t>Active attacks</a:t>
            </a:r>
            <a:endParaRPr lang="en-US" dirty="0"/>
          </a:p>
        </p:txBody>
      </p:sp>
      <p:sp>
        <p:nvSpPr>
          <p:cNvPr id="3" name="Content Placeholder 2"/>
          <p:cNvSpPr>
            <a:spLocks noGrp="1"/>
          </p:cNvSpPr>
          <p:nvPr>
            <p:ph idx="1"/>
          </p:nvPr>
        </p:nvSpPr>
        <p:spPr>
          <a:xfrm>
            <a:off x="304800" y="1219200"/>
            <a:ext cx="8610600" cy="4953000"/>
          </a:xfrm>
        </p:spPr>
        <p:txBody>
          <a:bodyPr>
            <a:normAutofit fontScale="77500" lnSpcReduction="20000"/>
          </a:bodyPr>
          <a:lstStyle/>
          <a:p>
            <a:pPr algn="just"/>
            <a:r>
              <a:rPr lang="en-US" dirty="0"/>
              <a:t>These attacks involve some modification of the data stream or the creation of a false stream. These attacks can be classified in to four categories:</a:t>
            </a:r>
          </a:p>
          <a:p>
            <a:pPr algn="just"/>
            <a:r>
              <a:rPr lang="en-US" b="1" dirty="0"/>
              <a:t>Masquerade </a:t>
            </a:r>
            <a:r>
              <a:rPr lang="en-US" dirty="0"/>
              <a:t>– One entity pretends to be a different entity.</a:t>
            </a:r>
          </a:p>
          <a:p>
            <a:pPr algn="just"/>
            <a:r>
              <a:rPr lang="en-US" b="1" dirty="0"/>
              <a:t>Replay</a:t>
            </a:r>
            <a:r>
              <a:rPr lang="en-US" dirty="0"/>
              <a:t> – involves passive capture of a data unit and its subsequent transmission to produce an unauthorized effect.</a:t>
            </a:r>
          </a:p>
          <a:p>
            <a:pPr algn="just"/>
            <a:r>
              <a:rPr lang="en-US" b="1" dirty="0"/>
              <a:t>Modification of messages </a:t>
            </a:r>
            <a:r>
              <a:rPr lang="en-US" dirty="0"/>
              <a:t>– Some portion of message is altered or the messages are delayed or recorded, to produce an unauthorized effect.</a:t>
            </a:r>
          </a:p>
          <a:p>
            <a:pPr algn="just"/>
            <a:r>
              <a:rPr lang="en-US" b="1" dirty="0"/>
              <a:t>Denial of service </a:t>
            </a:r>
            <a:r>
              <a:rPr lang="en-US" dirty="0"/>
              <a:t>– Prevents or inhibits the normal use or management of communication facilities. Another form of service denial is the disruption of an entire network, either by disabling the network or overloading it with messages so as to degrade performance.</a:t>
            </a:r>
          </a:p>
        </p:txBody>
      </p:sp>
      <p:sp>
        <p:nvSpPr>
          <p:cNvPr id="10" name="Slide Number Placeholder 9"/>
          <p:cNvSpPr>
            <a:spLocks noGrp="1"/>
          </p:cNvSpPr>
          <p:nvPr>
            <p:ph type="sldNum" sz="quarter" idx="12"/>
          </p:nvPr>
        </p:nvSpPr>
        <p:spPr/>
        <p:txBody>
          <a:bodyPr/>
          <a:lstStyle/>
          <a:p>
            <a:fld id="{B6F15528-21DE-4FAA-801E-634DDDAF4B2B}" type="slidenum">
              <a:rPr lang="en-US" smtClean="0">
                <a:solidFill>
                  <a:schemeClr val="tx1"/>
                </a:solidFill>
              </a:rPr>
              <a:pPr/>
              <a:t>9</a:t>
            </a:fld>
            <a:endParaRPr lang="en-US" dirty="0">
              <a:solidFill>
                <a:schemeClr val="tx1"/>
              </a:solidFill>
            </a:endParaRPr>
          </a:p>
        </p:txBody>
      </p:sp>
      <p:sp>
        <p:nvSpPr>
          <p:cNvPr id="11" name="Date Placeholder 10"/>
          <p:cNvSpPr>
            <a:spLocks noGrp="1"/>
          </p:cNvSpPr>
          <p:nvPr>
            <p:ph type="dt" sz="half" idx="10"/>
          </p:nvPr>
        </p:nvSpPr>
        <p:spPr/>
        <p:txBody>
          <a:bodyPr/>
          <a:lstStyle/>
          <a:p>
            <a:fld id="{20B8C812-B23A-40A0-B92B-A9FFB1479C24}" type="datetime1">
              <a:rPr lang="en-US" smtClean="0">
                <a:solidFill>
                  <a:schemeClr val="tx1"/>
                </a:solidFill>
              </a:rPr>
              <a:pPr/>
              <a:t>12/7/2019</a:t>
            </a:fld>
            <a:endParaRPr lang="en-US" dirty="0">
              <a:solidFill>
                <a:schemeClr val="tx1"/>
              </a:solidFill>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1336</TotalTime>
  <Words>958</Words>
  <Application>Microsoft Office PowerPoint</Application>
  <PresentationFormat>On-screen Show (4:3)</PresentationFormat>
  <Paragraphs>100</Paragraphs>
  <Slides>16</Slides>
  <Notes>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16</vt:i4>
      </vt:variant>
    </vt:vector>
  </HeadingPairs>
  <TitlesOfParts>
    <vt:vector size="19" baseType="lpstr">
      <vt:lpstr>Arial</vt:lpstr>
      <vt:lpstr>Calibri</vt:lpstr>
      <vt:lpstr>Office Theme</vt:lpstr>
      <vt:lpstr>Cryptography  &amp;  Network Security</vt:lpstr>
      <vt:lpstr>Topics to be Covered</vt:lpstr>
      <vt:lpstr>Security</vt:lpstr>
      <vt:lpstr>PowerPoint Presentation</vt:lpstr>
      <vt:lpstr>Security Attacks / Threats</vt:lpstr>
      <vt:lpstr>PowerPoint Presentation</vt:lpstr>
      <vt:lpstr>Cryptographic Attacks</vt:lpstr>
      <vt:lpstr>Passive Attacks</vt:lpstr>
      <vt:lpstr>Active attacks</vt:lpstr>
      <vt:lpstr>Security Mechanism</vt:lpstr>
      <vt:lpstr>Security Services</vt:lpstr>
      <vt:lpstr>3 Pillars of Security </vt:lpstr>
      <vt:lpstr>Cryptography</vt:lpstr>
      <vt:lpstr>Why do we Need it?</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UEM</dc:creator>
  <cp:lastModifiedBy>Avirup Kundu</cp:lastModifiedBy>
  <cp:revision>55</cp:revision>
  <dcterms:created xsi:type="dcterms:W3CDTF">2006-08-16T00:00:00Z</dcterms:created>
  <dcterms:modified xsi:type="dcterms:W3CDTF">2019-12-07T06:19:04Z</dcterms:modified>
</cp:coreProperties>
</file>